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Lst>
  <p:notesMasterIdLst>
    <p:notesMasterId r:id="rId26"/>
  </p:notesMasterIdLst>
  <p:sldIdLst>
    <p:sldId id="256" r:id="rId2"/>
    <p:sldId id="266" r:id="rId3"/>
    <p:sldId id="267" r:id="rId4"/>
    <p:sldId id="259" r:id="rId5"/>
    <p:sldId id="269" r:id="rId6"/>
    <p:sldId id="263" r:id="rId7"/>
    <p:sldId id="287" r:id="rId8"/>
    <p:sldId id="270" r:id="rId9"/>
    <p:sldId id="273" r:id="rId10"/>
    <p:sldId id="271" r:id="rId11"/>
    <p:sldId id="274" r:id="rId12"/>
    <p:sldId id="275" r:id="rId13"/>
    <p:sldId id="276" r:id="rId14"/>
    <p:sldId id="277" r:id="rId15"/>
    <p:sldId id="283" r:id="rId16"/>
    <p:sldId id="284" r:id="rId17"/>
    <p:sldId id="285" r:id="rId18"/>
    <p:sldId id="286" r:id="rId19"/>
    <p:sldId id="278" r:id="rId20"/>
    <p:sldId id="279" r:id="rId21"/>
    <p:sldId id="280" r:id="rId22"/>
    <p:sldId id="281" r:id="rId23"/>
    <p:sldId id="282" r:id="rId24"/>
    <p:sldId id="28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1F20"/>
    <a:srgbClr val="3E3738"/>
    <a:srgbClr val="76696B"/>
    <a:srgbClr val="325D6B"/>
    <a:srgbClr val="F74BD6"/>
    <a:srgbClr val="F9BA00"/>
    <a:srgbClr val="458094"/>
    <a:srgbClr val="00A2FF"/>
    <a:srgbClr val="EF4D47"/>
    <a:srgbClr val="5BA9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83C8BF-F0D2-EA8D-D735-DA1399CA11CA}" v="5" dt="2020-12-29T17:03:55.535"/>
    <p1510:client id="{3C1A12A5-278E-975B-B8AF-090547F4CCFF}" v="240" dt="2020-12-21T19:28:27.389"/>
    <p1510:client id="{3ED8236B-4B51-BA18-E9A9-86DD0772672F}" v="5" dt="2021-09-26T13:53:42.929"/>
    <p1510:client id="{62CD0B80-CB2F-CA6A-E958-8493C0DB7B6E}" v="38" dt="2021-09-29T12:47:16.202"/>
    <p1510:client id="{8BDC6E83-E3B2-4052-BDA7-071DCEAD626F}" v="10" dt="2020-12-22T05:53:43.291"/>
    <p1510:client id="{B1F81D6B-1F77-1FCC-D5A7-82687EE2309E}" v="15" dt="2021-09-03T16:13:16.185"/>
    <p1510:client id="{CF0C2759-C561-88F1-BD12-B11DE7231C53}" v="1" dt="2020-12-22T04:09:39.7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72"/>
  </p:normalViewPr>
  <p:slideViewPr>
    <p:cSldViewPr snapToGrid="0">
      <p:cViewPr varScale="1">
        <p:scale>
          <a:sx n="104" d="100"/>
          <a:sy n="104" d="100"/>
        </p:scale>
        <p:origin x="7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udent - Seow Sin Kiat" userId="S::sinkiat_seow@mymail.sutd.edu.sg::c28037fe-448c-402d-9e92-0eea3d9f0150" providerId="AD" clId="Web-{62CD0B80-CB2F-CA6A-E958-8493C0DB7B6E}"/>
    <pc:docChg chg="addSld modSld">
      <pc:chgData name="Student - Seow Sin Kiat" userId="S::sinkiat_seow@mymail.sutd.edu.sg::c28037fe-448c-402d-9e92-0eea3d9f0150" providerId="AD" clId="Web-{62CD0B80-CB2F-CA6A-E958-8493C0DB7B6E}" dt="2021-09-29T12:47:15.171" v="35" actId="20577"/>
      <pc:docMkLst>
        <pc:docMk/>
      </pc:docMkLst>
      <pc:sldChg chg="addSp delSp modSp new mod setBg">
        <pc:chgData name="Student - Seow Sin Kiat" userId="S::sinkiat_seow@mymail.sutd.edu.sg::c28037fe-448c-402d-9e92-0eea3d9f0150" providerId="AD" clId="Web-{62CD0B80-CB2F-CA6A-E958-8493C0DB7B6E}" dt="2021-09-29T12:47:15.171" v="35" actId="20577"/>
        <pc:sldMkLst>
          <pc:docMk/>
          <pc:sldMk cId="2797000772" sldId="288"/>
        </pc:sldMkLst>
        <pc:spChg chg="mod">
          <ac:chgData name="Student - Seow Sin Kiat" userId="S::sinkiat_seow@mymail.sutd.edu.sg::c28037fe-448c-402d-9e92-0eea3d9f0150" providerId="AD" clId="Web-{62CD0B80-CB2F-CA6A-E958-8493C0DB7B6E}" dt="2021-09-29T12:46:01.184" v="10" actId="20577"/>
          <ac:spMkLst>
            <pc:docMk/>
            <pc:sldMk cId="2797000772" sldId="288"/>
            <ac:spMk id="2" creationId="{AA0C9DF7-C990-47A5-BDAC-8AF9F9602249}"/>
          </ac:spMkLst>
        </pc:spChg>
        <pc:spChg chg="del">
          <ac:chgData name="Student - Seow Sin Kiat" userId="S::sinkiat_seow@mymail.sutd.edu.sg::c28037fe-448c-402d-9e92-0eea3d9f0150" providerId="AD" clId="Web-{62CD0B80-CB2F-CA6A-E958-8493C0DB7B6E}" dt="2021-09-29T12:44:35.635" v="1"/>
          <ac:spMkLst>
            <pc:docMk/>
            <pc:sldMk cId="2797000772" sldId="288"/>
            <ac:spMk id="3" creationId="{4912177A-7CD9-48DE-865B-6BDD5B5D7E12}"/>
          </ac:spMkLst>
        </pc:spChg>
        <pc:spChg chg="add mod">
          <ac:chgData name="Student - Seow Sin Kiat" userId="S::sinkiat_seow@mymail.sutd.edu.sg::c28037fe-448c-402d-9e92-0eea3d9f0150" providerId="AD" clId="Web-{62CD0B80-CB2F-CA6A-E958-8493C0DB7B6E}" dt="2021-09-29T12:47:15.171" v="35" actId="20577"/>
          <ac:spMkLst>
            <pc:docMk/>
            <pc:sldMk cId="2797000772" sldId="288"/>
            <ac:spMk id="8" creationId="{0345DA86-1F28-4CF6-9212-9397777CE8A4}"/>
          </ac:spMkLst>
        </pc:spChg>
        <pc:spChg chg="add">
          <ac:chgData name="Student - Seow Sin Kiat" userId="S::sinkiat_seow@mymail.sutd.edu.sg::c28037fe-448c-402d-9e92-0eea3d9f0150" providerId="AD" clId="Web-{62CD0B80-CB2F-CA6A-E958-8493C0DB7B6E}" dt="2021-09-29T12:44:42.557" v="3"/>
          <ac:spMkLst>
            <pc:docMk/>
            <pc:sldMk cId="2797000772" sldId="288"/>
            <ac:spMk id="11" creationId="{2B97F24A-32CE-4C1C-A50D-3016B394DCFB}"/>
          </ac:spMkLst>
        </pc:spChg>
        <pc:spChg chg="add">
          <ac:chgData name="Student - Seow Sin Kiat" userId="S::sinkiat_seow@mymail.sutd.edu.sg::c28037fe-448c-402d-9e92-0eea3d9f0150" providerId="AD" clId="Web-{62CD0B80-CB2F-CA6A-E958-8493C0DB7B6E}" dt="2021-09-29T12:44:42.557" v="3"/>
          <ac:spMkLst>
            <pc:docMk/>
            <pc:sldMk cId="2797000772" sldId="288"/>
            <ac:spMk id="13" creationId="{CD8B4F24-440B-49E9-B85D-733523DC064B}"/>
          </ac:spMkLst>
        </pc:spChg>
        <pc:picChg chg="add mod ord">
          <ac:chgData name="Student - Seow Sin Kiat" userId="S::sinkiat_seow@mymail.sutd.edu.sg::c28037fe-448c-402d-9e92-0eea3d9f0150" providerId="AD" clId="Web-{62CD0B80-CB2F-CA6A-E958-8493C0DB7B6E}" dt="2021-09-29T12:44:42.557" v="3"/>
          <ac:picMkLst>
            <pc:docMk/>
            <pc:sldMk cId="2797000772" sldId="288"/>
            <ac:picMk id="4" creationId="{DE594595-1930-4C08-8AB6-512DBF282A30}"/>
          </ac:picMkLst>
        </pc:picChg>
      </pc:sldChg>
    </pc:docChg>
  </pc:docChgLst>
  <pc:docChgLst>
    <pc:chgData name="Student - Seow Sin Kiat" userId="S::sinkiat_seow@mymail.sutd.edu.sg::c28037fe-448c-402d-9e92-0eea3d9f0150" providerId="AD" clId="Web-{3ED8236B-4B51-BA18-E9A9-86DD0772672F}"/>
    <pc:docChg chg="modSld">
      <pc:chgData name="Student - Seow Sin Kiat" userId="S::sinkiat_seow@mymail.sutd.edu.sg::c28037fe-448c-402d-9e92-0eea3d9f0150" providerId="AD" clId="Web-{3ED8236B-4B51-BA18-E9A9-86DD0772672F}" dt="2021-09-26T13:53:41.929" v="3" actId="20577"/>
      <pc:docMkLst>
        <pc:docMk/>
      </pc:docMkLst>
      <pc:sldChg chg="modSp">
        <pc:chgData name="Student - Seow Sin Kiat" userId="S::sinkiat_seow@mymail.sutd.edu.sg::c28037fe-448c-402d-9e92-0eea3d9f0150" providerId="AD" clId="Web-{3ED8236B-4B51-BA18-E9A9-86DD0772672F}" dt="2021-09-26T13:53:41.929" v="3" actId="20577"/>
        <pc:sldMkLst>
          <pc:docMk/>
          <pc:sldMk cId="3245307524" sldId="275"/>
        </pc:sldMkLst>
        <pc:spChg chg="mod">
          <ac:chgData name="Student - Seow Sin Kiat" userId="S::sinkiat_seow@mymail.sutd.edu.sg::c28037fe-448c-402d-9e92-0eea3d9f0150" providerId="AD" clId="Web-{3ED8236B-4B51-BA18-E9A9-86DD0772672F}" dt="2021-09-26T13:53:41.929" v="3" actId="20577"/>
          <ac:spMkLst>
            <pc:docMk/>
            <pc:sldMk cId="3245307524" sldId="275"/>
            <ac:spMk id="2" creationId="{ED7EAE35-FBE9-42BC-8D97-C640CFE02E13}"/>
          </ac:spMkLst>
        </pc:spChg>
      </pc:sldChg>
    </pc:docChg>
  </pc:docChgLst>
  <pc:docChgLst>
    <pc:chgData name="Student - Seow Sin Kiat" userId="S::sinkiat_seow@mymail.sutd.edu.sg::c28037fe-448c-402d-9e92-0eea3d9f0150" providerId="AD" clId="Web-{B1F81D6B-1F77-1FCC-D5A7-82687EE2309E}"/>
    <pc:docChg chg="addSld modSld">
      <pc:chgData name="Student - Seow Sin Kiat" userId="S::sinkiat_seow@mymail.sutd.edu.sg::c28037fe-448c-402d-9e92-0eea3d9f0150" providerId="AD" clId="Web-{B1F81D6B-1F77-1FCC-D5A7-82687EE2309E}" dt="2021-09-03T16:13:18.591" v="12"/>
      <pc:docMkLst>
        <pc:docMk/>
      </pc:docMkLst>
      <pc:sldChg chg="addSp delSp modSp">
        <pc:chgData name="Student - Seow Sin Kiat" userId="S::sinkiat_seow@mymail.sutd.edu.sg::c28037fe-448c-402d-9e92-0eea3d9f0150" providerId="AD" clId="Web-{B1F81D6B-1F77-1FCC-D5A7-82687EE2309E}" dt="2021-09-03T16:13:07.512" v="7"/>
        <pc:sldMkLst>
          <pc:docMk/>
          <pc:sldMk cId="3222329094" sldId="263"/>
        </pc:sldMkLst>
        <pc:picChg chg="add del mod">
          <ac:chgData name="Student - Seow Sin Kiat" userId="S::sinkiat_seow@mymail.sutd.edu.sg::c28037fe-448c-402d-9e92-0eea3d9f0150" providerId="AD" clId="Web-{B1F81D6B-1F77-1FCC-D5A7-82687EE2309E}" dt="2021-09-03T16:13:07.512" v="7"/>
          <ac:picMkLst>
            <pc:docMk/>
            <pc:sldMk cId="3222329094" sldId="263"/>
            <ac:picMk id="2" creationId="{F99C7C5C-57C9-405D-9888-37B5C192BA18}"/>
          </ac:picMkLst>
        </pc:picChg>
      </pc:sldChg>
      <pc:sldChg chg="addSp delSp modSp new mod setBg">
        <pc:chgData name="Student - Seow Sin Kiat" userId="S::sinkiat_seow@mymail.sutd.edu.sg::c28037fe-448c-402d-9e92-0eea3d9f0150" providerId="AD" clId="Web-{B1F81D6B-1F77-1FCC-D5A7-82687EE2309E}" dt="2021-09-03T16:13:18.591" v="12"/>
        <pc:sldMkLst>
          <pc:docMk/>
          <pc:sldMk cId="1481505425" sldId="287"/>
        </pc:sldMkLst>
        <pc:spChg chg="del">
          <ac:chgData name="Student - Seow Sin Kiat" userId="S::sinkiat_seow@mymail.sutd.edu.sg::c28037fe-448c-402d-9e92-0eea3d9f0150" providerId="AD" clId="Web-{B1F81D6B-1F77-1FCC-D5A7-82687EE2309E}" dt="2021-09-03T16:13:13.075" v="9"/>
          <ac:spMkLst>
            <pc:docMk/>
            <pc:sldMk cId="1481505425" sldId="287"/>
            <ac:spMk id="2" creationId="{15CF6FA5-3390-438C-88DD-79077BEC3E1C}"/>
          </ac:spMkLst>
        </pc:spChg>
        <pc:spChg chg="del">
          <ac:chgData name="Student - Seow Sin Kiat" userId="S::sinkiat_seow@mymail.sutd.edu.sg::c28037fe-448c-402d-9e92-0eea3d9f0150" providerId="AD" clId="Web-{B1F81D6B-1F77-1FCC-D5A7-82687EE2309E}" dt="2021-09-03T16:13:14.013" v="10"/>
          <ac:spMkLst>
            <pc:docMk/>
            <pc:sldMk cId="1481505425" sldId="287"/>
            <ac:spMk id="3" creationId="{A290A7DE-C325-4145-AD42-C618BC131483}"/>
          </ac:spMkLst>
        </pc:spChg>
        <pc:spChg chg="add">
          <ac:chgData name="Student - Seow Sin Kiat" userId="S::sinkiat_seow@mymail.sutd.edu.sg::c28037fe-448c-402d-9e92-0eea3d9f0150" providerId="AD" clId="Web-{B1F81D6B-1F77-1FCC-D5A7-82687EE2309E}" dt="2021-09-03T16:13:18.591" v="12"/>
          <ac:spMkLst>
            <pc:docMk/>
            <pc:sldMk cId="1481505425" sldId="287"/>
            <ac:spMk id="9" creationId="{B670DBD5-770C-4383-9F54-5B86E86BD5BB}"/>
          </ac:spMkLst>
        </pc:spChg>
        <pc:picChg chg="add mod">
          <ac:chgData name="Student - Seow Sin Kiat" userId="S::sinkiat_seow@mymail.sutd.edu.sg::c28037fe-448c-402d-9e92-0eea3d9f0150" providerId="AD" clId="Web-{B1F81D6B-1F77-1FCC-D5A7-82687EE2309E}" dt="2021-09-03T16:13:18.591" v="12"/>
          <ac:picMkLst>
            <pc:docMk/>
            <pc:sldMk cId="1481505425" sldId="287"/>
            <ac:picMk id="4" creationId="{8AE6C491-1384-4429-8E05-31C43B0D908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FD16C-86A8-6A49-8117-7806716CE47D}" type="datetimeFigureOut">
              <a:rPr lang="en-US" smtClean="0"/>
              <a:t>9/29/2021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B9E8E-684C-4944-8F9A-BB12C2D0E83F}" type="slidenum">
              <a:rPr lang="en-US" smtClean="0"/>
              <a:t>‹#›</a:t>
            </a:fld>
            <a:endParaRPr lang="en-US"/>
          </a:p>
        </p:txBody>
      </p:sp>
    </p:spTree>
    <p:extLst>
      <p:ext uri="{BB962C8B-B14F-4D97-AF65-F5344CB8AC3E}">
        <p14:creationId xmlns:p14="http://schemas.microsoft.com/office/powerpoint/2010/main" val="1380215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be talking about microcontrollers today and you will be using this for your soar challenge. Arduino will be used to teach in this course.</a:t>
            </a:r>
          </a:p>
        </p:txBody>
      </p:sp>
      <p:sp>
        <p:nvSpPr>
          <p:cNvPr id="4" name="Slide Number Placeholder 3"/>
          <p:cNvSpPr>
            <a:spLocks noGrp="1"/>
          </p:cNvSpPr>
          <p:nvPr>
            <p:ph type="sldNum" sz="quarter" idx="5"/>
          </p:nvPr>
        </p:nvSpPr>
        <p:spPr/>
        <p:txBody>
          <a:bodyPr/>
          <a:lstStyle/>
          <a:p>
            <a:fld id="{345B9E8E-684C-4944-8F9A-BB12C2D0E83F}" type="slidenum">
              <a:rPr lang="en-US" smtClean="0"/>
              <a:t>1</a:t>
            </a:fld>
            <a:endParaRPr lang="en-US"/>
          </a:p>
        </p:txBody>
      </p:sp>
    </p:spTree>
    <p:extLst>
      <p:ext uri="{BB962C8B-B14F-4D97-AF65-F5344CB8AC3E}">
        <p14:creationId xmlns:p14="http://schemas.microsoft.com/office/powerpoint/2010/main" val="3957801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Before we start, I will need all of you to enter the following link and download the latest Arduino compiler for this course. Do not install the windows app.</a:t>
            </a:r>
          </a:p>
        </p:txBody>
      </p:sp>
      <p:sp>
        <p:nvSpPr>
          <p:cNvPr id="4" name="Slide Number Placeholder 3"/>
          <p:cNvSpPr>
            <a:spLocks noGrp="1"/>
          </p:cNvSpPr>
          <p:nvPr>
            <p:ph type="sldNum" sz="quarter" idx="5"/>
          </p:nvPr>
        </p:nvSpPr>
        <p:spPr/>
        <p:txBody>
          <a:bodyPr/>
          <a:lstStyle/>
          <a:p>
            <a:fld id="{345B9E8E-684C-4944-8F9A-BB12C2D0E83F}" type="slidenum">
              <a:rPr lang="en-US" smtClean="0"/>
              <a:t>2</a:t>
            </a:fld>
            <a:endParaRPr lang="en-US"/>
          </a:p>
        </p:txBody>
      </p:sp>
    </p:spTree>
    <p:extLst>
      <p:ext uri="{BB962C8B-B14F-4D97-AF65-F5344CB8AC3E}">
        <p14:creationId xmlns:p14="http://schemas.microsoft.com/office/powerpoint/2010/main" val="719024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what is a microcontroller? A microcontroller is an integrated circuit board, with many inputs and output pins, and can be programmed to perform task. However, not all microcontroller are built the same.</a:t>
            </a:r>
          </a:p>
        </p:txBody>
      </p:sp>
      <p:sp>
        <p:nvSpPr>
          <p:cNvPr id="4" name="Slide Number Placeholder 3"/>
          <p:cNvSpPr>
            <a:spLocks noGrp="1"/>
          </p:cNvSpPr>
          <p:nvPr>
            <p:ph type="sldNum" sz="quarter" idx="5"/>
          </p:nvPr>
        </p:nvSpPr>
        <p:spPr/>
        <p:txBody>
          <a:bodyPr/>
          <a:lstStyle/>
          <a:p>
            <a:fld id="{345B9E8E-684C-4944-8F9A-BB12C2D0E83F}" type="slidenum">
              <a:rPr lang="en-US" smtClean="0"/>
              <a:t>3</a:t>
            </a:fld>
            <a:endParaRPr lang="en-US"/>
          </a:p>
        </p:txBody>
      </p:sp>
    </p:spTree>
    <p:extLst>
      <p:ext uri="{BB962C8B-B14F-4D97-AF65-F5344CB8AC3E}">
        <p14:creationId xmlns:p14="http://schemas.microsoft.com/office/powerpoint/2010/main" val="886614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Since not all microcontroller are build the same, then how do I choose it? It depends on the cost and the system requirements of your project.</a:t>
            </a:r>
          </a:p>
          <a:p>
            <a:r>
              <a:rPr lang="en-SG" dirty="0"/>
              <a:t>For instance, you need faster clock speed, better audio output, smaller controller, more memory, etc. </a:t>
            </a:r>
          </a:p>
          <a:p>
            <a:r>
              <a:rPr lang="en-SG" dirty="0"/>
              <a:t>Of course you may get the best microcontroller for all of your projects but that will incur a higher cost for your project. Its like buying an intel i9 CPU to run only on word document.</a:t>
            </a:r>
          </a:p>
        </p:txBody>
      </p:sp>
      <p:sp>
        <p:nvSpPr>
          <p:cNvPr id="4" name="Slide Number Placeholder 3"/>
          <p:cNvSpPr>
            <a:spLocks noGrp="1"/>
          </p:cNvSpPr>
          <p:nvPr>
            <p:ph type="sldNum" sz="quarter" idx="5"/>
          </p:nvPr>
        </p:nvSpPr>
        <p:spPr/>
        <p:txBody>
          <a:bodyPr/>
          <a:lstStyle/>
          <a:p>
            <a:fld id="{345B9E8E-684C-4944-8F9A-BB12C2D0E83F}" type="slidenum">
              <a:rPr lang="en-US" smtClean="0"/>
              <a:t>4</a:t>
            </a:fld>
            <a:endParaRPr lang="en-US"/>
          </a:p>
        </p:txBody>
      </p:sp>
    </p:spTree>
    <p:extLst>
      <p:ext uri="{BB962C8B-B14F-4D97-AF65-F5344CB8AC3E}">
        <p14:creationId xmlns:p14="http://schemas.microsoft.com/office/powerpoint/2010/main" val="3141246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When I say microcontroller, I do not mean I know how to program an Arduino, but knowing the basic fundamental of a microcontroller and program them to perform specific task. This slides shows some brands or company that manufacture  microcontroller. All these microcontrollers require different compiler but the methods used in programming are the same. </a:t>
            </a:r>
          </a:p>
        </p:txBody>
      </p:sp>
      <p:sp>
        <p:nvSpPr>
          <p:cNvPr id="4" name="Slide Number Placeholder 3"/>
          <p:cNvSpPr>
            <a:spLocks noGrp="1"/>
          </p:cNvSpPr>
          <p:nvPr>
            <p:ph type="sldNum" sz="quarter" idx="5"/>
          </p:nvPr>
        </p:nvSpPr>
        <p:spPr/>
        <p:txBody>
          <a:bodyPr/>
          <a:lstStyle/>
          <a:p>
            <a:fld id="{345B9E8E-684C-4944-8F9A-BB12C2D0E83F}" type="slidenum">
              <a:rPr lang="en-US" smtClean="0"/>
              <a:t>5</a:t>
            </a:fld>
            <a:endParaRPr lang="en-US"/>
          </a:p>
        </p:txBody>
      </p:sp>
    </p:spTree>
    <p:extLst>
      <p:ext uri="{BB962C8B-B14F-4D97-AF65-F5344CB8AC3E}">
        <p14:creationId xmlns:p14="http://schemas.microsoft.com/office/powerpoint/2010/main" val="1471141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Always check the input/output voltage of the microcontroller. Different devices run on different voltage, the most common ones are 3.3V, 5V and 9V. You rarely see 36V but they do exist.</a:t>
            </a:r>
          </a:p>
        </p:txBody>
      </p:sp>
      <p:sp>
        <p:nvSpPr>
          <p:cNvPr id="4" name="Slide Number Placeholder 3"/>
          <p:cNvSpPr>
            <a:spLocks noGrp="1"/>
          </p:cNvSpPr>
          <p:nvPr>
            <p:ph type="sldNum" sz="quarter" idx="5"/>
          </p:nvPr>
        </p:nvSpPr>
        <p:spPr/>
        <p:txBody>
          <a:bodyPr/>
          <a:lstStyle/>
          <a:p>
            <a:fld id="{345B9E8E-684C-4944-8F9A-BB12C2D0E83F}" type="slidenum">
              <a:rPr lang="en-US" smtClean="0"/>
              <a:t>6</a:t>
            </a:fld>
            <a:endParaRPr lang="en-US"/>
          </a:p>
        </p:txBody>
      </p:sp>
    </p:spTree>
    <p:extLst>
      <p:ext uri="{BB962C8B-B14F-4D97-AF65-F5344CB8AC3E}">
        <p14:creationId xmlns:p14="http://schemas.microsoft.com/office/powerpoint/2010/main" val="4249816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Always check the input/output voltage of the microcontroller. Different devices run on different voltage, the most common ones are 3.3V, 5V and 9V. You rarely see 36V but they do exist.</a:t>
            </a:r>
          </a:p>
        </p:txBody>
      </p:sp>
      <p:sp>
        <p:nvSpPr>
          <p:cNvPr id="4" name="Slide Number Placeholder 3"/>
          <p:cNvSpPr>
            <a:spLocks noGrp="1"/>
          </p:cNvSpPr>
          <p:nvPr>
            <p:ph type="sldNum" sz="quarter" idx="5"/>
          </p:nvPr>
        </p:nvSpPr>
        <p:spPr/>
        <p:txBody>
          <a:bodyPr/>
          <a:lstStyle/>
          <a:p>
            <a:fld id="{345B9E8E-684C-4944-8F9A-BB12C2D0E83F}" type="slidenum">
              <a:rPr lang="en-US" smtClean="0"/>
              <a:t>9</a:t>
            </a:fld>
            <a:endParaRPr lang="en-US"/>
          </a:p>
        </p:txBody>
      </p:sp>
    </p:spTree>
    <p:extLst>
      <p:ext uri="{BB962C8B-B14F-4D97-AF65-F5344CB8AC3E}">
        <p14:creationId xmlns:p14="http://schemas.microsoft.com/office/powerpoint/2010/main" val="1540481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Before we start, I will need all of you to enter the following link and download the latest Arduino compiler for this course. Do not install the windows app.</a:t>
            </a:r>
          </a:p>
        </p:txBody>
      </p:sp>
      <p:sp>
        <p:nvSpPr>
          <p:cNvPr id="4" name="Slide Number Placeholder 3"/>
          <p:cNvSpPr>
            <a:spLocks noGrp="1"/>
          </p:cNvSpPr>
          <p:nvPr>
            <p:ph type="sldNum" sz="quarter" idx="5"/>
          </p:nvPr>
        </p:nvSpPr>
        <p:spPr/>
        <p:txBody>
          <a:bodyPr/>
          <a:lstStyle/>
          <a:p>
            <a:fld id="{345B9E8E-684C-4944-8F9A-BB12C2D0E83F}" type="slidenum">
              <a:rPr lang="en-US" smtClean="0"/>
              <a:t>11</a:t>
            </a:fld>
            <a:endParaRPr lang="en-US"/>
          </a:p>
        </p:txBody>
      </p:sp>
    </p:spTree>
    <p:extLst>
      <p:ext uri="{BB962C8B-B14F-4D97-AF65-F5344CB8AC3E}">
        <p14:creationId xmlns:p14="http://schemas.microsoft.com/office/powerpoint/2010/main" val="2785180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Teach Serial monitor before moving on to blink led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5B9E8E-684C-4944-8F9A-BB12C2D0E8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1910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4F8837BD-AABD-E949-85D8-9EF73A494020}" type="datetimeFigureOut">
              <a:rPr lang="en-US" smtClean="0"/>
              <a:t>9/29/2021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2751183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F8837BD-AABD-E949-85D8-9EF73A494020}" type="datetimeFigureOut">
              <a:rPr lang="en-US" smtClean="0"/>
              <a:t>9/29/2021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2278532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F8837BD-AABD-E949-85D8-9EF73A494020}" type="datetimeFigureOut">
              <a:rPr lang="en-US" smtClean="0"/>
              <a:t>9/29/2021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2696816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F8837BD-AABD-E949-85D8-9EF73A494020}" type="datetimeFigureOut">
              <a:rPr lang="en-US" smtClean="0"/>
              <a:t>9/29/2021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23159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F8837BD-AABD-E949-85D8-9EF73A494020}" type="datetimeFigureOut">
              <a:rPr lang="en-US" smtClean="0"/>
              <a:t>9/29/2021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2314154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F8837BD-AABD-E949-85D8-9EF73A494020}" type="datetimeFigureOut">
              <a:rPr lang="en-US" smtClean="0"/>
              <a:t>9/29/2021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80997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4F8837BD-AABD-E949-85D8-9EF73A494020}" type="datetimeFigureOut">
              <a:rPr lang="en-US" smtClean="0"/>
              <a:t>9/29/2021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1356478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4F8837BD-AABD-E949-85D8-9EF73A494020}" type="datetimeFigureOut">
              <a:rPr lang="en-US" smtClean="0"/>
              <a:t>9/29/2021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940675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8837BD-AABD-E949-85D8-9EF73A494020}" type="datetimeFigureOut">
              <a:rPr lang="en-US" smtClean="0"/>
              <a:t>9/29/2021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1787848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F8837BD-AABD-E949-85D8-9EF73A494020}" type="datetimeFigureOut">
              <a:rPr lang="en-US" smtClean="0"/>
              <a:t>9/29/2021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429883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F8837BD-AABD-E949-85D8-9EF73A494020}" type="datetimeFigureOut">
              <a:rPr lang="en-US" smtClean="0"/>
              <a:t>9/29/2021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1815430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8837BD-AABD-E949-85D8-9EF73A494020}" type="datetimeFigureOut">
              <a:rPr lang="en-US" smtClean="0"/>
              <a:t>9/29/2021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C7FBB6-439C-AF43-9711-0D3DDFD8C439}" type="slidenum">
              <a:rPr lang="en-US" smtClean="0"/>
              <a:t>‹#›</a:t>
            </a:fld>
            <a:endParaRPr lang="en-US"/>
          </a:p>
        </p:txBody>
      </p:sp>
    </p:spTree>
    <p:extLst>
      <p:ext uri="{BB962C8B-B14F-4D97-AF65-F5344CB8AC3E}">
        <p14:creationId xmlns:p14="http://schemas.microsoft.com/office/powerpoint/2010/main" val="3990279579"/>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sparks.gogo.co.nz/ch340.html"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0.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arduino.cc/en/softwar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jpeg"/><Relationship Id="rId18" Type="http://schemas.openxmlformats.org/officeDocument/2006/relationships/image" Target="../media/image43.png"/><Relationship Id="rId3" Type="http://schemas.openxmlformats.org/officeDocument/2006/relationships/image" Target="../media/image1.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28.png"/><Relationship Id="rId16" Type="http://schemas.openxmlformats.org/officeDocument/2006/relationships/image" Target="../media/image41.jpeg"/><Relationship Id="rId20"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jpe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jpe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022EE1-1799-C043-8F40-26865FDB07CE}"/>
              </a:ext>
            </a:extLst>
          </p:cNvPr>
          <p:cNvPicPr>
            <a:picLocks noChangeAspect="1"/>
          </p:cNvPicPr>
          <p:nvPr/>
        </p:nvPicPr>
        <p:blipFill>
          <a:blip r:embed="rId3"/>
          <a:stretch>
            <a:fillRect/>
          </a:stretch>
        </p:blipFill>
        <p:spPr>
          <a:xfrm>
            <a:off x="784083" y="2136223"/>
            <a:ext cx="4516044" cy="2585555"/>
          </a:xfrm>
          <a:prstGeom prst="rect">
            <a:avLst/>
          </a:prstGeom>
        </p:spPr>
      </p:pic>
      <p:cxnSp>
        <p:nvCxnSpPr>
          <p:cNvPr id="7" name="Straight Connector 6">
            <a:extLst>
              <a:ext uri="{FF2B5EF4-FFF2-40B4-BE49-F238E27FC236}">
                <a16:creationId xmlns:a16="http://schemas.microsoft.com/office/drawing/2014/main" id="{A92B6281-F83B-0547-A216-EC88994C622B}"/>
              </a:ext>
            </a:extLst>
          </p:cNvPr>
          <p:cNvCxnSpPr>
            <a:cxnSpLocks/>
          </p:cNvCxnSpPr>
          <p:nvPr/>
        </p:nvCxnSpPr>
        <p:spPr>
          <a:xfrm>
            <a:off x="6096000" y="2057400"/>
            <a:ext cx="0" cy="2743200"/>
          </a:xfrm>
          <a:prstGeom prst="line">
            <a:avLst/>
          </a:prstGeom>
          <a:ln w="317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D9D8566-D190-B743-BACC-1F5C08933BBF}"/>
              </a:ext>
            </a:extLst>
          </p:cNvPr>
          <p:cNvSpPr txBox="1"/>
          <p:nvPr/>
        </p:nvSpPr>
        <p:spPr>
          <a:xfrm>
            <a:off x="6891874" y="2921168"/>
            <a:ext cx="4910659" cy="1015663"/>
          </a:xfrm>
          <a:prstGeom prst="rect">
            <a:avLst/>
          </a:prstGeom>
          <a:noFill/>
        </p:spPr>
        <p:txBody>
          <a:bodyPr wrap="square" rtlCol="0" anchor="ctr">
            <a:spAutoFit/>
          </a:bodyPr>
          <a:lstStyle/>
          <a:p>
            <a:r>
              <a:rPr lang="en-US" sz="3600" dirty="0">
                <a:latin typeface="Gill Sans MT" panose="020B0502020104020203" pitchFamily="34" charset="77"/>
              </a:rPr>
              <a:t>Microcontrollers</a:t>
            </a:r>
          </a:p>
          <a:p>
            <a:r>
              <a:rPr lang="en-US" sz="2400" dirty="0">
                <a:latin typeface="Gill Sans MT" panose="020B0502020104020203" pitchFamily="34" charset="77"/>
              </a:rPr>
              <a:t>Arduino</a:t>
            </a:r>
            <a:endParaRPr lang="en-US" sz="2000" dirty="0">
              <a:latin typeface="Gill Sans MT" panose="020B0502020104020203" pitchFamily="34" charset="77"/>
            </a:endParaRPr>
          </a:p>
        </p:txBody>
      </p:sp>
      <p:sp>
        <p:nvSpPr>
          <p:cNvPr id="2" name="TextBox 1">
            <a:extLst>
              <a:ext uri="{FF2B5EF4-FFF2-40B4-BE49-F238E27FC236}">
                <a16:creationId xmlns:a16="http://schemas.microsoft.com/office/drawing/2014/main" id="{23CCBE64-EDEB-8A47-827E-D51CD2D7EEC5}"/>
              </a:ext>
            </a:extLst>
          </p:cNvPr>
          <p:cNvSpPr txBox="1"/>
          <p:nvPr/>
        </p:nvSpPr>
        <p:spPr>
          <a:xfrm>
            <a:off x="5285379" y="6371302"/>
            <a:ext cx="6789038" cy="369332"/>
          </a:xfrm>
          <a:prstGeom prst="rect">
            <a:avLst/>
          </a:prstGeom>
          <a:noFill/>
        </p:spPr>
        <p:txBody>
          <a:bodyPr wrap="none" rtlCol="0">
            <a:spAutoFit/>
          </a:bodyPr>
          <a:lstStyle/>
          <a:p>
            <a:pPr algn="r"/>
            <a:r>
              <a:rPr lang="en-US" dirty="0">
                <a:solidFill>
                  <a:srgbClr val="33A5DB"/>
                </a:solidFill>
                <a:latin typeface="Eyetype 2" panose="02000506000000020003" pitchFamily="2" charset="0"/>
                <a:ea typeface="Menlo" panose="020B0609030804020204" pitchFamily="49" charset="0"/>
                <a:cs typeface="Menlo" panose="020B0609030804020204" pitchFamily="49" charset="0"/>
              </a:rPr>
              <a:t>SUTD ORGANIZATION OF AUTONOMOUS ROBOTICS</a:t>
            </a:r>
          </a:p>
        </p:txBody>
      </p:sp>
      <p:pic>
        <p:nvPicPr>
          <p:cNvPr id="1026" name="Picture 2" descr="Meme: &amp;quot;YO DAWG I HEARD YOU LIKE MICROCONTROLLERS SO I MADE THIS  MICROCONTROLLER CONTROL THIS OTHER MICROCONTROLLER TO CONTROL THE  CONTROLLER&amp;quot; - All Templates - Meme-arsenal.com">
            <a:extLst>
              <a:ext uri="{FF2B5EF4-FFF2-40B4-BE49-F238E27FC236}">
                <a16:creationId xmlns:a16="http://schemas.microsoft.com/office/drawing/2014/main" id="{FD01280C-D535-4E65-A690-F88E1F517C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538"/>
          <a:stretch/>
        </p:blipFill>
        <p:spPr bwMode="auto">
          <a:xfrm>
            <a:off x="8462475" y="369332"/>
            <a:ext cx="3249233" cy="21362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82960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1742511"/>
            <a:ext cx="10650794" cy="402190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0000" indent="-360000">
              <a:buClr>
                <a:srgbClr val="8ABF5E"/>
              </a:buClr>
              <a:buFont typeface="Arial" panose="020B0604020202020204" pitchFamily="34" charset="0"/>
              <a:buChar char="•"/>
            </a:pPr>
            <a:r>
              <a:rPr lang="en-US" sz="2800" dirty="0"/>
              <a:t>Do not differ much from the original unless your program is computing intensive.</a:t>
            </a:r>
          </a:p>
          <a:p>
            <a:pPr marL="540000" indent="-360000">
              <a:lnSpc>
                <a:spcPct val="300000"/>
              </a:lnSpc>
              <a:buClr>
                <a:srgbClr val="8ABF5E"/>
              </a:buClr>
              <a:buFont typeface="Arial" panose="020B0604020202020204" pitchFamily="34" charset="0"/>
              <a:buChar char="•"/>
            </a:pPr>
            <a:r>
              <a:rPr lang="en-US" sz="2800" dirty="0"/>
              <a:t>Some uses a different chipset.</a:t>
            </a:r>
          </a:p>
          <a:p>
            <a:pPr marL="540000" indent="-360000">
              <a:lnSpc>
                <a:spcPct val="300000"/>
              </a:lnSpc>
              <a:buClr>
                <a:srgbClr val="8ABF5E"/>
              </a:buClr>
              <a:buFont typeface="Arial" panose="020B0604020202020204" pitchFamily="34" charset="0"/>
              <a:buChar char="•"/>
            </a:pPr>
            <a:r>
              <a:rPr lang="en-US" sz="2800" dirty="0"/>
              <a:t>Some require additional driver.</a:t>
            </a:r>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648930"/>
            <a:ext cx="10515600" cy="1093581"/>
          </a:xfrm>
        </p:spPr>
        <p:txBody>
          <a:bodyPr/>
          <a:lstStyle/>
          <a:p>
            <a:r>
              <a:rPr lang="en-US" dirty="0">
                <a:solidFill>
                  <a:srgbClr val="EF4D47"/>
                </a:solidFill>
                <a:latin typeface="Consolas" panose="020B0609020204030204" pitchFamily="49" charset="0"/>
                <a:ea typeface="Menlo" panose="020B0609030804020204" pitchFamily="49" charset="0"/>
                <a:cs typeface="Consolas" panose="020B0609020204030204" pitchFamily="49" charset="0"/>
              </a:rPr>
              <a:t>3</a:t>
            </a:r>
            <a:r>
              <a:rPr lang="en-US" baseline="30000" dirty="0">
                <a:solidFill>
                  <a:srgbClr val="EF4D47"/>
                </a:solidFill>
                <a:latin typeface="Consolas" panose="020B0609020204030204" pitchFamily="49" charset="0"/>
                <a:ea typeface="Menlo" panose="020B0609030804020204" pitchFamily="49" charset="0"/>
                <a:cs typeface="Consolas" panose="020B0609020204030204" pitchFamily="49" charset="0"/>
              </a:rPr>
              <a:t>rd</a:t>
            </a:r>
            <a:r>
              <a:rPr lang="en-US" dirty="0">
                <a:solidFill>
                  <a:srgbClr val="EF4D47"/>
                </a:solidFill>
                <a:latin typeface="Consolas" panose="020B0609020204030204" pitchFamily="49" charset="0"/>
                <a:ea typeface="Menlo" panose="020B0609030804020204" pitchFamily="49" charset="0"/>
                <a:cs typeface="Consolas" panose="020B0609020204030204" pitchFamily="49" charset="0"/>
              </a:rPr>
              <a:t> Party Microcontroller</a:t>
            </a:r>
          </a:p>
        </p:txBody>
      </p:sp>
    </p:spTree>
    <p:extLst>
      <p:ext uri="{BB962C8B-B14F-4D97-AF65-F5344CB8AC3E}">
        <p14:creationId xmlns:p14="http://schemas.microsoft.com/office/powerpoint/2010/main" val="1601102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 text, application&#10;&#10;Description automatically generated">
            <a:extLst>
              <a:ext uri="{FF2B5EF4-FFF2-40B4-BE49-F238E27FC236}">
                <a16:creationId xmlns:a16="http://schemas.microsoft.com/office/drawing/2014/main" id="{7259B8F0-22DF-4BED-A98E-EE41F5B81303}"/>
              </a:ext>
            </a:extLst>
          </p:cNvPr>
          <p:cNvPicPr>
            <a:picLocks noChangeAspect="1"/>
          </p:cNvPicPr>
          <p:nvPr/>
        </p:nvPicPr>
        <p:blipFill rotWithShape="1">
          <a:blip r:embed="rId3"/>
          <a:srcRect r="28693"/>
          <a:stretch/>
        </p:blipFill>
        <p:spPr>
          <a:xfrm>
            <a:off x="6095291" y="648930"/>
            <a:ext cx="5325397" cy="5115488"/>
          </a:xfrm>
          <a:prstGeom prst="rect">
            <a:avLst/>
          </a:prstGeom>
        </p:spPr>
      </p:pic>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4"/>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2882209"/>
            <a:ext cx="4839929" cy="1093581"/>
          </a:xfrm>
        </p:spPr>
        <p:txBody>
          <a:bodyPr/>
          <a:lstStyle/>
          <a:p>
            <a:r>
              <a:rPr lang="en-US" dirty="0">
                <a:solidFill>
                  <a:srgbClr val="F9BA00"/>
                </a:solidFill>
                <a:latin typeface="Consolas" panose="020B0609020204030204" pitchFamily="49" charset="0"/>
                <a:ea typeface="Menlo" panose="020B0609030804020204" pitchFamily="49" charset="0"/>
                <a:cs typeface="Consolas" panose="020B0609020204030204" pitchFamily="49" charset="0"/>
              </a:rPr>
              <a:t>CH340 Driver</a:t>
            </a:r>
          </a:p>
        </p:txBody>
      </p:sp>
      <p:sp>
        <p:nvSpPr>
          <p:cNvPr id="9" name="TextBox 8">
            <a:extLst>
              <a:ext uri="{FF2B5EF4-FFF2-40B4-BE49-F238E27FC236}">
                <a16:creationId xmlns:a16="http://schemas.microsoft.com/office/drawing/2014/main" id="{37FFE53B-60E4-DD42-92CB-84CE6451B884}"/>
              </a:ext>
            </a:extLst>
          </p:cNvPr>
          <p:cNvSpPr txBox="1"/>
          <p:nvPr/>
        </p:nvSpPr>
        <p:spPr>
          <a:xfrm>
            <a:off x="838200" y="3791124"/>
            <a:ext cx="5257091" cy="646331"/>
          </a:xfrm>
          <a:prstGeom prst="rect">
            <a:avLst/>
          </a:prstGeom>
          <a:noFill/>
        </p:spPr>
        <p:txBody>
          <a:bodyPr wrap="square" rtlCol="0">
            <a:spAutoFit/>
          </a:bodyPr>
          <a:lstStyle/>
          <a:p>
            <a:r>
              <a:rPr lang="en-SG" sz="1800" dirty="0">
                <a:solidFill>
                  <a:schemeClr val="accent3">
                    <a:lumMod val="60000"/>
                    <a:lumOff val="40000"/>
                  </a:schemeClr>
                </a:solidFill>
                <a:hlinkClick r:id="rId5"/>
              </a:rPr>
              <a:t>https://sparks.gogo.co.nz/ch340.html</a:t>
            </a:r>
            <a:endParaRPr lang="en-SG" sz="1800" dirty="0">
              <a:solidFill>
                <a:schemeClr val="accent3">
                  <a:lumMod val="60000"/>
                  <a:lumOff val="40000"/>
                </a:schemeClr>
              </a:solidFill>
            </a:endParaRPr>
          </a:p>
          <a:p>
            <a:r>
              <a:rPr lang="en-SG" dirty="0"/>
              <a:t>- Driver to run the Chinese make 3</a:t>
            </a:r>
            <a:r>
              <a:rPr lang="en-SG" baseline="30000" dirty="0"/>
              <a:t>rd</a:t>
            </a:r>
            <a:r>
              <a:rPr lang="en-SG" dirty="0"/>
              <a:t> party Arduino</a:t>
            </a:r>
            <a:endParaRPr lang="en-SG" sz="1800" dirty="0"/>
          </a:p>
        </p:txBody>
      </p:sp>
      <p:sp>
        <p:nvSpPr>
          <p:cNvPr id="5" name="Rounded Rectangle 4">
            <a:extLst>
              <a:ext uri="{FF2B5EF4-FFF2-40B4-BE49-F238E27FC236}">
                <a16:creationId xmlns:a16="http://schemas.microsoft.com/office/drawing/2014/main" id="{82F5CC60-AFA2-7B48-A6E8-A4533EF6ECE1}"/>
              </a:ext>
            </a:extLst>
          </p:cNvPr>
          <p:cNvSpPr/>
          <p:nvPr/>
        </p:nvSpPr>
        <p:spPr>
          <a:xfrm>
            <a:off x="6095999" y="648930"/>
            <a:ext cx="5325397" cy="5115489"/>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endParaRPr lang="en-US" sz="3600" dirty="0">
              <a:latin typeface="Gill Sans MT" panose="020B0502020104020203" pitchFamily="34" charset="77"/>
            </a:endParaRPr>
          </a:p>
        </p:txBody>
      </p:sp>
      <p:sp>
        <p:nvSpPr>
          <p:cNvPr id="3" name="Explosion: 14 Points 2">
            <a:extLst>
              <a:ext uri="{FF2B5EF4-FFF2-40B4-BE49-F238E27FC236}">
                <a16:creationId xmlns:a16="http://schemas.microsoft.com/office/drawing/2014/main" id="{0755EE6F-6733-40B7-A72E-2A9B298B5859}"/>
              </a:ext>
            </a:extLst>
          </p:cNvPr>
          <p:cNvSpPr/>
          <p:nvPr/>
        </p:nvSpPr>
        <p:spPr>
          <a:xfrm rot="805563">
            <a:off x="558225" y="244725"/>
            <a:ext cx="4745256" cy="2440709"/>
          </a:xfrm>
          <a:prstGeom prst="irregularSeal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2E6422E4-DC7D-440F-A1D4-D8D75F621174}"/>
              </a:ext>
            </a:extLst>
          </p:cNvPr>
          <p:cNvSpPr txBox="1"/>
          <p:nvPr/>
        </p:nvSpPr>
        <p:spPr>
          <a:xfrm>
            <a:off x="1708727" y="1141913"/>
            <a:ext cx="2152073" cy="646331"/>
          </a:xfrm>
          <a:prstGeom prst="rect">
            <a:avLst/>
          </a:prstGeom>
          <a:noFill/>
        </p:spPr>
        <p:txBody>
          <a:bodyPr wrap="square" rtlCol="0">
            <a:spAutoFit/>
          </a:bodyPr>
          <a:lstStyle/>
          <a:p>
            <a:r>
              <a:rPr lang="en-SG" sz="3600" dirty="0"/>
              <a:t>5 Minutes</a:t>
            </a:r>
          </a:p>
        </p:txBody>
      </p:sp>
    </p:spTree>
    <p:extLst>
      <p:ext uri="{BB962C8B-B14F-4D97-AF65-F5344CB8AC3E}">
        <p14:creationId xmlns:p14="http://schemas.microsoft.com/office/powerpoint/2010/main" val="358777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even Common Ways to Generate a Sine Wave | Nuts &amp;amp; Volts Magazine">
            <a:extLst>
              <a:ext uri="{FF2B5EF4-FFF2-40B4-BE49-F238E27FC236}">
                <a16:creationId xmlns:a16="http://schemas.microsoft.com/office/drawing/2014/main" id="{A588996F-F207-48B2-943B-869F86763D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4083" y="2723315"/>
            <a:ext cx="2463642" cy="96126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9DB00FFA-6152-4A49-8692-6D79E5DE3D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04" r="11086" b="58153"/>
          <a:stretch/>
        </p:blipFill>
        <p:spPr bwMode="auto">
          <a:xfrm>
            <a:off x="744393" y="2831931"/>
            <a:ext cx="2471419" cy="681263"/>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82F5CC60-AFA2-7B48-A6E8-A4533EF6ECE1}"/>
              </a:ext>
            </a:extLst>
          </p:cNvPr>
          <p:cNvSpPr/>
          <p:nvPr/>
        </p:nvSpPr>
        <p:spPr>
          <a:xfrm>
            <a:off x="752168" y="2338720"/>
            <a:ext cx="2468099" cy="167070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180000">
              <a:buClr>
                <a:srgbClr val="8ABF5E"/>
              </a:buClr>
            </a:pPr>
            <a:endParaRPr lang="en-US" sz="2400" dirty="0">
              <a:latin typeface="Gill Sans MT" panose="020B0502020104020203" pitchFamily="34" charset="77"/>
            </a:endParaRPr>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4"/>
          <a:stretch>
            <a:fillRect/>
          </a:stretch>
        </p:blipFill>
        <p:spPr>
          <a:xfrm>
            <a:off x="10517589" y="5899355"/>
            <a:ext cx="1674411" cy="958645"/>
          </a:xfrm>
          <a:prstGeom prst="rect">
            <a:avLst/>
          </a:prstGeom>
        </p:spPr>
      </p:pic>
      <p:sp>
        <p:nvSpPr>
          <p:cNvPr id="7" name="Rounded Rectangle 6">
            <a:extLst>
              <a:ext uri="{FF2B5EF4-FFF2-40B4-BE49-F238E27FC236}">
                <a16:creationId xmlns:a16="http://schemas.microsoft.com/office/drawing/2014/main" id="{183FB9B1-8B01-2A4B-AB89-BA40720FE9DC}"/>
              </a:ext>
            </a:extLst>
          </p:cNvPr>
          <p:cNvSpPr/>
          <p:nvPr/>
        </p:nvSpPr>
        <p:spPr>
          <a:xfrm>
            <a:off x="4485354" y="2338718"/>
            <a:ext cx="2463642" cy="1667691"/>
          </a:xfrm>
          <a:prstGeom prst="roundRect">
            <a:avLst>
              <a:gd name="adj" fmla="val 3168"/>
            </a:avLst>
          </a:prstGeom>
          <a:noFill/>
          <a:ln w="76200">
            <a:solidFill>
              <a:srgbClr val="458094"/>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r>
              <a:rPr lang="en-US" sz="2400" dirty="0">
                <a:latin typeface="Gill Sans MT" panose="020B0502020104020203" pitchFamily="34" charset="77"/>
              </a:rPr>
              <a:t>5V</a:t>
            </a:r>
          </a:p>
          <a:p>
            <a:pPr marL="540000" indent="-360000">
              <a:buClr>
                <a:srgbClr val="8ABF5E"/>
              </a:buClr>
              <a:buFont typeface="Arial" panose="020B0604020202020204" pitchFamily="34" charset="0"/>
              <a:buChar char="•"/>
            </a:pPr>
            <a:r>
              <a:rPr lang="en-US" sz="2400" dirty="0">
                <a:latin typeface="Gill Sans MT" panose="020B0502020104020203" pitchFamily="34" charset="77"/>
              </a:rPr>
              <a:t>Ground</a:t>
            </a:r>
          </a:p>
        </p:txBody>
      </p:sp>
      <p:sp>
        <p:nvSpPr>
          <p:cNvPr id="8" name="Rounded Rectangle 7">
            <a:extLst>
              <a:ext uri="{FF2B5EF4-FFF2-40B4-BE49-F238E27FC236}">
                <a16:creationId xmlns:a16="http://schemas.microsoft.com/office/drawing/2014/main" id="{3FF781AB-E5D0-1740-AAC5-57E53D29AA9F}"/>
              </a:ext>
            </a:extLst>
          </p:cNvPr>
          <p:cNvSpPr/>
          <p:nvPr/>
        </p:nvSpPr>
        <p:spPr>
          <a:xfrm>
            <a:off x="8218538" y="2338718"/>
            <a:ext cx="2463643" cy="1667692"/>
          </a:xfrm>
          <a:prstGeom prst="roundRect">
            <a:avLst>
              <a:gd name="adj" fmla="val 3168"/>
            </a:avLst>
          </a:prstGeom>
          <a:noFill/>
          <a:ln w="76200">
            <a:solidFill>
              <a:srgbClr val="5BA9C3"/>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endParaRPr lang="en-US" sz="2400" dirty="0">
              <a:latin typeface="Gill Sans MT" panose="020B0502020104020203" pitchFamily="34" charset="77"/>
            </a:endParaRPr>
          </a:p>
        </p:txBody>
      </p:sp>
      <p:sp>
        <p:nvSpPr>
          <p:cNvPr id="9" name="Title 1">
            <a:extLst>
              <a:ext uri="{FF2B5EF4-FFF2-40B4-BE49-F238E27FC236}">
                <a16:creationId xmlns:a16="http://schemas.microsoft.com/office/drawing/2014/main" id="{4A23B2DC-87FE-0A46-87B9-8B55850321C8}"/>
              </a:ext>
            </a:extLst>
          </p:cNvPr>
          <p:cNvSpPr>
            <a:spLocks noGrp="1"/>
          </p:cNvSpPr>
          <p:nvPr>
            <p:ph type="title"/>
          </p:nvPr>
        </p:nvSpPr>
        <p:spPr>
          <a:xfrm>
            <a:off x="838200" y="648930"/>
            <a:ext cx="10515600" cy="1093581"/>
          </a:xfrm>
        </p:spPr>
        <p:txBody>
          <a:bodyPr>
            <a:normAutofit fontScale="90000"/>
          </a:bodyPr>
          <a:lstStyle/>
          <a:p>
            <a:r>
              <a:rPr lang="en-US" dirty="0">
                <a:solidFill>
                  <a:srgbClr val="F74BD6"/>
                </a:solidFill>
                <a:latin typeface="Consolas" panose="020B0609020204030204" pitchFamily="49" charset="0"/>
                <a:ea typeface="Menlo" panose="020B0609030804020204" pitchFamily="49" charset="0"/>
                <a:cs typeface="Consolas" panose="020B0609020204030204" pitchFamily="49" charset="0"/>
              </a:rPr>
              <a:t>Built in functions in a microcontroller</a:t>
            </a:r>
          </a:p>
        </p:txBody>
      </p:sp>
      <p:sp>
        <p:nvSpPr>
          <p:cNvPr id="10" name="TextBox 9">
            <a:extLst>
              <a:ext uri="{FF2B5EF4-FFF2-40B4-BE49-F238E27FC236}">
                <a16:creationId xmlns:a16="http://schemas.microsoft.com/office/drawing/2014/main" id="{AAB049A6-2BD2-404B-8611-1EBB070FC57D}"/>
              </a:ext>
            </a:extLst>
          </p:cNvPr>
          <p:cNvSpPr txBox="1"/>
          <p:nvPr/>
        </p:nvSpPr>
        <p:spPr>
          <a:xfrm>
            <a:off x="1007160" y="2178899"/>
            <a:ext cx="1459594" cy="369332"/>
          </a:xfrm>
          <a:prstGeom prst="rect">
            <a:avLst/>
          </a:prstGeom>
          <a:solidFill>
            <a:srgbClr val="231F20"/>
          </a:solidFill>
        </p:spPr>
        <p:txBody>
          <a:bodyPr wrap="square" rtlCol="0" anchor="ctr">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PWM</a:t>
            </a:r>
          </a:p>
        </p:txBody>
      </p:sp>
      <p:sp>
        <p:nvSpPr>
          <p:cNvPr id="11" name="TextBox 10">
            <a:extLst>
              <a:ext uri="{FF2B5EF4-FFF2-40B4-BE49-F238E27FC236}">
                <a16:creationId xmlns:a16="http://schemas.microsoft.com/office/drawing/2014/main" id="{E683FD25-9E48-3348-809B-CF0B2F02C7F1}"/>
              </a:ext>
            </a:extLst>
          </p:cNvPr>
          <p:cNvSpPr txBox="1"/>
          <p:nvPr/>
        </p:nvSpPr>
        <p:spPr>
          <a:xfrm>
            <a:off x="4735888" y="2040400"/>
            <a:ext cx="1459594" cy="646331"/>
          </a:xfrm>
          <a:prstGeom prst="rect">
            <a:avLst/>
          </a:prstGeom>
          <a:solidFill>
            <a:srgbClr val="231F20"/>
          </a:solidFill>
        </p:spPr>
        <p:txBody>
          <a:bodyPr wrap="square" rtlCol="0" anchor="ctr">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Digital input/Output</a:t>
            </a:r>
          </a:p>
        </p:txBody>
      </p:sp>
      <p:sp>
        <p:nvSpPr>
          <p:cNvPr id="12" name="TextBox 11">
            <a:extLst>
              <a:ext uri="{FF2B5EF4-FFF2-40B4-BE49-F238E27FC236}">
                <a16:creationId xmlns:a16="http://schemas.microsoft.com/office/drawing/2014/main" id="{27F365D1-162B-1C4F-A645-9B5FD6E527A3}"/>
              </a:ext>
            </a:extLst>
          </p:cNvPr>
          <p:cNvSpPr txBox="1"/>
          <p:nvPr/>
        </p:nvSpPr>
        <p:spPr>
          <a:xfrm>
            <a:off x="8464616" y="2015552"/>
            <a:ext cx="1459594" cy="646331"/>
          </a:xfrm>
          <a:prstGeom prst="rect">
            <a:avLst/>
          </a:prstGeom>
          <a:solidFill>
            <a:srgbClr val="231F20"/>
          </a:solidFill>
        </p:spPr>
        <p:txBody>
          <a:bodyPr wrap="square" rtlCol="0" anchor="ctr">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Analog input/Output</a:t>
            </a:r>
          </a:p>
        </p:txBody>
      </p:sp>
      <p:sp>
        <p:nvSpPr>
          <p:cNvPr id="13" name="Rounded Rectangle 7">
            <a:extLst>
              <a:ext uri="{FF2B5EF4-FFF2-40B4-BE49-F238E27FC236}">
                <a16:creationId xmlns:a16="http://schemas.microsoft.com/office/drawing/2014/main" id="{9E1DF119-45E7-4556-A3FB-002BF0C66BDF}"/>
              </a:ext>
            </a:extLst>
          </p:cNvPr>
          <p:cNvSpPr/>
          <p:nvPr/>
        </p:nvSpPr>
        <p:spPr>
          <a:xfrm>
            <a:off x="752168" y="4519279"/>
            <a:ext cx="2468099" cy="1670708"/>
          </a:xfrm>
          <a:prstGeom prst="roundRect">
            <a:avLst>
              <a:gd name="adj" fmla="val 3168"/>
            </a:avLst>
          </a:prstGeom>
          <a:noFill/>
          <a:ln w="76200">
            <a:solidFill>
              <a:srgbClr val="5BA9C3"/>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endParaRPr lang="en-US" sz="2400" dirty="0">
              <a:latin typeface="Gill Sans MT" panose="020B0502020104020203" pitchFamily="34" charset="77"/>
            </a:endParaRPr>
          </a:p>
        </p:txBody>
      </p:sp>
      <p:sp>
        <p:nvSpPr>
          <p:cNvPr id="14" name="TextBox 13">
            <a:extLst>
              <a:ext uri="{FF2B5EF4-FFF2-40B4-BE49-F238E27FC236}">
                <a16:creationId xmlns:a16="http://schemas.microsoft.com/office/drawing/2014/main" id="{1458D801-8053-454D-9C7A-D8B768C63AD9}"/>
              </a:ext>
            </a:extLst>
          </p:cNvPr>
          <p:cNvSpPr txBox="1"/>
          <p:nvPr/>
        </p:nvSpPr>
        <p:spPr>
          <a:xfrm>
            <a:off x="998246" y="4334612"/>
            <a:ext cx="1459594" cy="369332"/>
          </a:xfrm>
          <a:prstGeom prst="rect">
            <a:avLst/>
          </a:prstGeom>
          <a:solidFill>
            <a:srgbClr val="231F20"/>
          </a:solidFill>
        </p:spPr>
        <p:txBody>
          <a:bodyPr wrap="square" rtlCol="0" anchor="ctr">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Timer</a:t>
            </a:r>
          </a:p>
        </p:txBody>
      </p:sp>
      <p:sp>
        <p:nvSpPr>
          <p:cNvPr id="15" name="Rounded Rectangle 7">
            <a:extLst>
              <a:ext uri="{FF2B5EF4-FFF2-40B4-BE49-F238E27FC236}">
                <a16:creationId xmlns:a16="http://schemas.microsoft.com/office/drawing/2014/main" id="{63EEA183-C53F-40B6-A232-DDF3B8ACBD4E}"/>
              </a:ext>
            </a:extLst>
          </p:cNvPr>
          <p:cNvSpPr/>
          <p:nvPr/>
        </p:nvSpPr>
        <p:spPr>
          <a:xfrm>
            <a:off x="4476439" y="4487835"/>
            <a:ext cx="2463643" cy="1667692"/>
          </a:xfrm>
          <a:prstGeom prst="roundRect">
            <a:avLst>
              <a:gd name="adj" fmla="val 3168"/>
            </a:avLst>
          </a:prstGeom>
          <a:noFill/>
          <a:ln w="76200">
            <a:solidFill>
              <a:srgbClr val="5BA9C3"/>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endParaRPr lang="en-US" sz="2400" dirty="0">
              <a:latin typeface="Gill Sans MT" panose="020B0502020104020203" pitchFamily="34" charset="77"/>
            </a:endParaRPr>
          </a:p>
        </p:txBody>
      </p:sp>
      <p:sp>
        <p:nvSpPr>
          <p:cNvPr id="16" name="TextBox 15">
            <a:extLst>
              <a:ext uri="{FF2B5EF4-FFF2-40B4-BE49-F238E27FC236}">
                <a16:creationId xmlns:a16="http://schemas.microsoft.com/office/drawing/2014/main" id="{E2903014-F264-4C5D-8A43-438BCF3425A4}"/>
              </a:ext>
            </a:extLst>
          </p:cNvPr>
          <p:cNvSpPr txBox="1"/>
          <p:nvPr/>
        </p:nvSpPr>
        <p:spPr>
          <a:xfrm>
            <a:off x="4722517" y="4303168"/>
            <a:ext cx="1459594" cy="369332"/>
          </a:xfrm>
          <a:prstGeom prst="rect">
            <a:avLst/>
          </a:prstGeom>
          <a:solidFill>
            <a:srgbClr val="231F20"/>
          </a:solidFill>
        </p:spPr>
        <p:txBody>
          <a:bodyPr wrap="square" rtlCol="0" anchor="ctr">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Interrupts</a:t>
            </a:r>
          </a:p>
        </p:txBody>
      </p:sp>
      <p:sp>
        <p:nvSpPr>
          <p:cNvPr id="18" name="Rounded Rectangle 7">
            <a:extLst>
              <a:ext uri="{FF2B5EF4-FFF2-40B4-BE49-F238E27FC236}">
                <a16:creationId xmlns:a16="http://schemas.microsoft.com/office/drawing/2014/main" id="{752A434A-1B26-4631-9336-A210CF5705ED}"/>
              </a:ext>
            </a:extLst>
          </p:cNvPr>
          <p:cNvSpPr/>
          <p:nvPr/>
        </p:nvSpPr>
        <p:spPr>
          <a:xfrm>
            <a:off x="8196254" y="4472269"/>
            <a:ext cx="2463643" cy="1667692"/>
          </a:xfrm>
          <a:prstGeom prst="roundRect">
            <a:avLst>
              <a:gd name="adj" fmla="val 3168"/>
            </a:avLst>
          </a:prstGeom>
          <a:noFill/>
          <a:ln w="76200">
            <a:solidFill>
              <a:srgbClr val="5BA9C3"/>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endParaRPr lang="en-US" sz="2400" dirty="0">
              <a:latin typeface="Gill Sans MT" panose="020B0502020104020203" pitchFamily="34" charset="77"/>
            </a:endParaRPr>
          </a:p>
        </p:txBody>
      </p:sp>
      <p:sp>
        <p:nvSpPr>
          <p:cNvPr id="19" name="TextBox 18">
            <a:extLst>
              <a:ext uri="{FF2B5EF4-FFF2-40B4-BE49-F238E27FC236}">
                <a16:creationId xmlns:a16="http://schemas.microsoft.com/office/drawing/2014/main" id="{54DEBD1F-686A-44F1-A1E2-9CC2B138A17D}"/>
              </a:ext>
            </a:extLst>
          </p:cNvPr>
          <p:cNvSpPr txBox="1"/>
          <p:nvPr/>
        </p:nvSpPr>
        <p:spPr>
          <a:xfrm>
            <a:off x="8442331" y="4287602"/>
            <a:ext cx="1883923" cy="369332"/>
          </a:xfrm>
          <a:prstGeom prst="rect">
            <a:avLst/>
          </a:prstGeom>
          <a:solidFill>
            <a:srgbClr val="231F20"/>
          </a:solidFill>
        </p:spPr>
        <p:txBody>
          <a:bodyPr wrap="square" rtlCol="0" anchor="ctr">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Communications</a:t>
            </a:r>
          </a:p>
        </p:txBody>
      </p:sp>
      <p:pic>
        <p:nvPicPr>
          <p:cNvPr id="2054" name="Picture 6" descr="Free Clock 1200449 PNG with Transparent Background">
            <a:extLst>
              <a:ext uri="{FF2B5EF4-FFF2-40B4-BE49-F238E27FC236}">
                <a16:creationId xmlns:a16="http://schemas.microsoft.com/office/drawing/2014/main" id="{2A1A2B7D-9F09-43F5-B102-862514B9A004}"/>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189260" y="4657102"/>
            <a:ext cx="1498425" cy="14984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6" name="Picture 8" descr="Free Priority task Colored Outline Icon - Available in SVG, PNG, EPS, AI &amp;amp;  Icon fonts">
            <a:extLst>
              <a:ext uri="{FF2B5EF4-FFF2-40B4-BE49-F238E27FC236}">
                <a16:creationId xmlns:a16="http://schemas.microsoft.com/office/drawing/2014/main" id="{8D8F906E-E83D-4D48-B033-C9E5E7AC36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4783" y="4673723"/>
            <a:ext cx="1264784" cy="126478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ort Serial Plug - Free vector graphic on Pixabay">
            <a:extLst>
              <a:ext uri="{FF2B5EF4-FFF2-40B4-BE49-F238E27FC236}">
                <a16:creationId xmlns:a16="http://schemas.microsoft.com/office/drawing/2014/main" id="{E923BDC8-D117-4DBB-BF92-E42A1CA141E7}"/>
              </a:ext>
            </a:extLst>
          </p:cNvPr>
          <p:cNvPicPr>
            <a:picLocks noChangeAspect="1" noChangeArrowheads="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11666" y="4804562"/>
            <a:ext cx="2068476" cy="10342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ED7EAE35-FBE9-42BC-8D97-C640CFE02E13}"/>
              </a:ext>
            </a:extLst>
          </p:cNvPr>
          <p:cNvSpPr/>
          <p:nvPr/>
        </p:nvSpPr>
        <p:spPr>
          <a:xfrm rot="911223">
            <a:off x="471339" y="2630844"/>
            <a:ext cx="11217897" cy="1704095"/>
          </a:xfrm>
          <a:prstGeom prst="roundRect">
            <a:avLst/>
          </a:prstGeom>
          <a:solidFill>
            <a:schemeClr val="tx1">
              <a:lumMod val="75000"/>
            </a:schemeClr>
          </a:solidFill>
          <a:ln w="1270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6000" dirty="0"/>
              <a:t>Read notes if you are interested!</a:t>
            </a:r>
          </a:p>
        </p:txBody>
      </p:sp>
    </p:spTree>
    <p:extLst>
      <p:ext uri="{BB962C8B-B14F-4D97-AF65-F5344CB8AC3E}">
        <p14:creationId xmlns:p14="http://schemas.microsoft.com/office/powerpoint/2010/main" val="324530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90"/>
                                          </p:val>
                                        </p:tav>
                                        <p:tav tm="100000">
                                          <p:val>
                                            <p:fltVal val="0"/>
                                          </p:val>
                                        </p:tav>
                                      </p:tavLst>
                                    </p:anim>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1742511"/>
            <a:ext cx="10650794" cy="4021908"/>
          </a:xfrm>
          <a:prstGeom prst="roundRect">
            <a:avLst>
              <a:gd name="adj" fmla="val 3168"/>
            </a:avLst>
          </a:prstGeom>
          <a:noFill/>
          <a:ln w="762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0000" indent="-360000">
              <a:buClr>
                <a:srgbClr val="8ABF5E"/>
              </a:buClr>
              <a:buFont typeface="Arial" panose="020B0604020202020204" pitchFamily="34" charset="0"/>
              <a:buChar char="•"/>
            </a:pPr>
            <a:r>
              <a:rPr lang="en-US" sz="2800" dirty="0"/>
              <a:t>Verify</a:t>
            </a:r>
          </a:p>
          <a:p>
            <a:pPr marL="540000" indent="-360000">
              <a:buClr>
                <a:srgbClr val="8ABF5E"/>
              </a:buClr>
              <a:buFont typeface="Arial" panose="020B0604020202020204" pitchFamily="34" charset="0"/>
              <a:buChar char="•"/>
            </a:pPr>
            <a:r>
              <a:rPr lang="en-US" sz="2800" dirty="0"/>
              <a:t>Upload</a:t>
            </a:r>
          </a:p>
          <a:p>
            <a:pPr marL="540000" indent="-360000">
              <a:buClr>
                <a:srgbClr val="8ABF5E"/>
              </a:buClr>
              <a:buFont typeface="Arial" panose="020B0604020202020204" pitchFamily="34" charset="0"/>
              <a:buChar char="•"/>
            </a:pPr>
            <a:r>
              <a:rPr lang="en-US" sz="2800" dirty="0"/>
              <a:t>Board type</a:t>
            </a:r>
          </a:p>
          <a:p>
            <a:pPr marL="540000" indent="-360000">
              <a:buClr>
                <a:srgbClr val="8ABF5E"/>
              </a:buClr>
              <a:buFont typeface="Arial" panose="020B0604020202020204" pitchFamily="34" charset="0"/>
              <a:buChar char="•"/>
            </a:pPr>
            <a:r>
              <a:rPr lang="en-US" sz="2800" dirty="0"/>
              <a:t>Baud rate</a:t>
            </a:r>
          </a:p>
          <a:p>
            <a:pPr marL="540000" indent="-360000">
              <a:buClr>
                <a:srgbClr val="8ABF5E"/>
              </a:buClr>
              <a:buFont typeface="Arial" panose="020B0604020202020204" pitchFamily="34" charset="0"/>
              <a:buChar char="•"/>
            </a:pPr>
            <a:r>
              <a:rPr lang="en-US" sz="2800" dirty="0"/>
              <a:t>Com port</a:t>
            </a:r>
          </a:p>
          <a:p>
            <a:pPr marL="540000" indent="-360000">
              <a:buClr>
                <a:srgbClr val="8ABF5E"/>
              </a:buClr>
              <a:buFont typeface="Arial" panose="020B0604020202020204" pitchFamily="34" charset="0"/>
              <a:buChar char="•"/>
            </a:pPr>
            <a:r>
              <a:rPr lang="en-US" sz="2800" dirty="0"/>
              <a:t>Install new libraries</a:t>
            </a:r>
          </a:p>
          <a:p>
            <a:pPr marL="540000" indent="-360000">
              <a:buClr>
                <a:srgbClr val="8ABF5E"/>
              </a:buClr>
              <a:buFont typeface="Arial" panose="020B0604020202020204" pitchFamily="34" charset="0"/>
              <a:buChar char="•"/>
            </a:pPr>
            <a:r>
              <a:rPr lang="en-US" sz="2800" dirty="0"/>
              <a:t>Getting examples code</a:t>
            </a:r>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648930"/>
            <a:ext cx="10515600" cy="1093581"/>
          </a:xfrm>
        </p:spPr>
        <p:txBody>
          <a:bodyPr/>
          <a:lstStyle/>
          <a:p>
            <a:r>
              <a:rPr lang="en-US" dirty="0">
                <a:solidFill>
                  <a:schemeClr val="accent3">
                    <a:lumMod val="20000"/>
                    <a:lumOff val="80000"/>
                  </a:schemeClr>
                </a:solidFill>
                <a:latin typeface="Consolas" panose="020B0609020204030204" pitchFamily="49" charset="0"/>
                <a:ea typeface="Menlo" panose="020B0609030804020204" pitchFamily="49" charset="0"/>
                <a:cs typeface="Consolas" panose="020B0609020204030204" pitchFamily="49" charset="0"/>
              </a:rPr>
              <a:t>Arduino Compiler</a:t>
            </a:r>
          </a:p>
        </p:txBody>
      </p:sp>
    </p:spTree>
    <p:extLst>
      <p:ext uri="{BB962C8B-B14F-4D97-AF65-F5344CB8AC3E}">
        <p14:creationId xmlns:p14="http://schemas.microsoft.com/office/powerpoint/2010/main" val="289699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1" dur="500"/>
                                        <p:tgtEl>
                                          <p:spTgt spid="5">
                                            <p:txEl>
                                              <p:pRg st="1" end="1"/>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5" dur="500"/>
                                        <p:tgtEl>
                                          <p:spTgt spid="5">
                                            <p:txEl>
                                              <p:pRg st="2" end="2"/>
                                            </p:txEl>
                                          </p:spTgt>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9" dur="500"/>
                                        <p:tgtEl>
                                          <p:spTgt spid="5">
                                            <p:txEl>
                                              <p:pRg st="3" end="3"/>
                                            </p:txEl>
                                          </p:spTgt>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3" dur="500"/>
                                        <p:tgtEl>
                                          <p:spTgt spid="5">
                                            <p:txEl>
                                              <p:pRg st="4" end="4"/>
                                            </p:txEl>
                                          </p:spTgt>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7" dur="500"/>
                                        <p:tgtEl>
                                          <p:spTgt spid="5">
                                            <p:txEl>
                                              <p:pRg st="5" end="5"/>
                                            </p:txEl>
                                          </p:spTgt>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73" name="Group 72">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74" name="Freeform: Shape 73">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pic>
        <p:nvPicPr>
          <p:cNvPr id="3076" name="Picture 4">
            <a:extLst>
              <a:ext uri="{FF2B5EF4-FFF2-40B4-BE49-F238E27FC236}">
                <a16:creationId xmlns:a16="http://schemas.microsoft.com/office/drawing/2014/main" id="{6B67B8EB-E1EA-4145-881A-D4664F3A4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6739" y="-5677"/>
            <a:ext cx="5583140" cy="6863677"/>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9EB0ED8E-C33D-453D-9B11-25A45EECC157}"/>
              </a:ext>
            </a:extLst>
          </p:cNvPr>
          <p:cNvCxnSpPr>
            <a:cxnSpLocks/>
          </p:cNvCxnSpPr>
          <p:nvPr/>
        </p:nvCxnSpPr>
        <p:spPr>
          <a:xfrm flipV="1">
            <a:off x="1652215" y="127322"/>
            <a:ext cx="1652216" cy="730517"/>
          </a:xfrm>
          <a:prstGeom prst="straightConnector1">
            <a:avLst/>
          </a:prstGeom>
          <a:ln w="76200">
            <a:solidFill>
              <a:schemeClr val="tx1">
                <a:lumMod val="95000"/>
              </a:schemeClr>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7570BA2B-E182-4F3A-99F5-D2BF96AB9D47}"/>
              </a:ext>
            </a:extLst>
          </p:cNvPr>
          <p:cNvSpPr/>
          <p:nvPr/>
        </p:nvSpPr>
        <p:spPr>
          <a:xfrm>
            <a:off x="424126" y="857839"/>
            <a:ext cx="2285466" cy="914400"/>
          </a:xfrm>
          <a:prstGeom prst="round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Arduino file is called “Sketch”</a:t>
            </a:r>
          </a:p>
        </p:txBody>
      </p:sp>
      <p:cxnSp>
        <p:nvCxnSpPr>
          <p:cNvPr id="18" name="Straight Arrow Connector 17">
            <a:extLst>
              <a:ext uri="{FF2B5EF4-FFF2-40B4-BE49-F238E27FC236}">
                <a16:creationId xmlns:a16="http://schemas.microsoft.com/office/drawing/2014/main" id="{D943D48C-1E58-4FB1-B57A-E820A906BF7D}"/>
              </a:ext>
            </a:extLst>
          </p:cNvPr>
          <p:cNvCxnSpPr>
            <a:cxnSpLocks/>
          </p:cNvCxnSpPr>
          <p:nvPr/>
        </p:nvCxnSpPr>
        <p:spPr>
          <a:xfrm flipH="1" flipV="1">
            <a:off x="5341855" y="1772239"/>
            <a:ext cx="1709394" cy="493275"/>
          </a:xfrm>
          <a:prstGeom prst="straightConnector1">
            <a:avLst/>
          </a:prstGeom>
          <a:ln w="76200">
            <a:solidFill>
              <a:schemeClr val="tx1">
                <a:lumMod val="95000"/>
              </a:schemeClr>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33B43C12-603A-4FDE-B35E-4974C32E2D57}"/>
              </a:ext>
            </a:extLst>
          </p:cNvPr>
          <p:cNvSpPr/>
          <p:nvPr/>
        </p:nvSpPr>
        <p:spPr>
          <a:xfrm>
            <a:off x="7297688" y="1847654"/>
            <a:ext cx="2285466" cy="623740"/>
          </a:xfrm>
          <a:prstGeom prst="round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setup() runs once on boot up</a:t>
            </a:r>
          </a:p>
        </p:txBody>
      </p:sp>
      <p:cxnSp>
        <p:nvCxnSpPr>
          <p:cNvPr id="21" name="Straight Arrow Connector 20">
            <a:extLst>
              <a:ext uri="{FF2B5EF4-FFF2-40B4-BE49-F238E27FC236}">
                <a16:creationId xmlns:a16="http://schemas.microsoft.com/office/drawing/2014/main" id="{00EB4B6A-85C5-4A45-BAC0-ADBB0BC6D8B2}"/>
              </a:ext>
            </a:extLst>
          </p:cNvPr>
          <p:cNvCxnSpPr>
            <a:cxnSpLocks/>
          </p:cNvCxnSpPr>
          <p:nvPr/>
        </p:nvCxnSpPr>
        <p:spPr>
          <a:xfrm flipH="1" flipV="1">
            <a:off x="4549963" y="2923880"/>
            <a:ext cx="1709394" cy="493275"/>
          </a:xfrm>
          <a:prstGeom prst="straightConnector1">
            <a:avLst/>
          </a:prstGeom>
          <a:ln w="76200">
            <a:solidFill>
              <a:schemeClr val="tx1">
                <a:lumMod val="95000"/>
              </a:schemeClr>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54020883-222B-40EC-8DFE-01E53C58833C}"/>
              </a:ext>
            </a:extLst>
          </p:cNvPr>
          <p:cNvSpPr/>
          <p:nvPr/>
        </p:nvSpPr>
        <p:spPr>
          <a:xfrm>
            <a:off x="6505796" y="2999295"/>
            <a:ext cx="2285466" cy="623740"/>
          </a:xfrm>
          <a:prstGeom prst="round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loop() runs constantly after running setup()</a:t>
            </a:r>
          </a:p>
        </p:txBody>
      </p:sp>
      <p:cxnSp>
        <p:nvCxnSpPr>
          <p:cNvPr id="16" name="Straight Arrow Connector 15">
            <a:extLst>
              <a:ext uri="{FF2B5EF4-FFF2-40B4-BE49-F238E27FC236}">
                <a16:creationId xmlns:a16="http://schemas.microsoft.com/office/drawing/2014/main" id="{D4D446E8-5B0C-4849-82B4-6CD127555F6A}"/>
              </a:ext>
            </a:extLst>
          </p:cNvPr>
          <p:cNvCxnSpPr>
            <a:cxnSpLocks/>
          </p:cNvCxnSpPr>
          <p:nvPr/>
        </p:nvCxnSpPr>
        <p:spPr>
          <a:xfrm flipV="1">
            <a:off x="2772203" y="857839"/>
            <a:ext cx="651114" cy="1093508"/>
          </a:xfrm>
          <a:prstGeom prst="straightConnector1">
            <a:avLst/>
          </a:prstGeom>
          <a:ln w="76200">
            <a:solidFill>
              <a:schemeClr val="tx1">
                <a:lumMod val="95000"/>
              </a:schemeClr>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9D80329-A638-4A41-AF4C-8BF977BDB7EE}"/>
              </a:ext>
            </a:extLst>
          </p:cNvPr>
          <p:cNvSpPr/>
          <p:nvPr/>
        </p:nvSpPr>
        <p:spPr>
          <a:xfrm>
            <a:off x="1388200" y="1921556"/>
            <a:ext cx="1690381" cy="463425"/>
          </a:xfrm>
          <a:prstGeom prst="round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Verify sketch</a:t>
            </a:r>
          </a:p>
        </p:txBody>
      </p:sp>
      <p:cxnSp>
        <p:nvCxnSpPr>
          <p:cNvPr id="23" name="Straight Arrow Connector 22">
            <a:extLst>
              <a:ext uri="{FF2B5EF4-FFF2-40B4-BE49-F238E27FC236}">
                <a16:creationId xmlns:a16="http://schemas.microsoft.com/office/drawing/2014/main" id="{63655C96-31A8-42FD-B3EB-668CB465F2EF}"/>
              </a:ext>
            </a:extLst>
          </p:cNvPr>
          <p:cNvCxnSpPr>
            <a:cxnSpLocks/>
          </p:cNvCxnSpPr>
          <p:nvPr/>
        </p:nvCxnSpPr>
        <p:spPr>
          <a:xfrm flipV="1">
            <a:off x="2931053" y="985161"/>
            <a:ext cx="781030" cy="1812212"/>
          </a:xfrm>
          <a:prstGeom prst="straightConnector1">
            <a:avLst/>
          </a:prstGeom>
          <a:ln w="76200">
            <a:solidFill>
              <a:schemeClr val="tx1">
                <a:lumMod val="95000"/>
              </a:schemeClr>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168CE750-4477-4FE8-A67B-E4731DC7BBD1}"/>
              </a:ext>
            </a:extLst>
          </p:cNvPr>
          <p:cNvSpPr/>
          <p:nvPr/>
        </p:nvSpPr>
        <p:spPr>
          <a:xfrm>
            <a:off x="907576" y="2767582"/>
            <a:ext cx="2329856" cy="855453"/>
          </a:xfrm>
          <a:prstGeom prst="round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SG" dirty="0">
                <a:solidFill>
                  <a:prstClr val="black"/>
                </a:solidFill>
                <a:latin typeface="Calibri" panose="020F0502020204030204"/>
              </a:rPr>
              <a:t>Compile and flash sketch to </a:t>
            </a:r>
            <a:r>
              <a:rPr lang="en-SG" dirty="0" err="1">
                <a:solidFill>
                  <a:prstClr val="black"/>
                </a:solidFill>
                <a:latin typeface="Calibri" panose="020F0502020204030204"/>
              </a:rPr>
              <a:t>arduino</a:t>
            </a:r>
            <a:endPar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5" name="Straight Arrow Connector 24">
            <a:extLst>
              <a:ext uri="{FF2B5EF4-FFF2-40B4-BE49-F238E27FC236}">
                <a16:creationId xmlns:a16="http://schemas.microsoft.com/office/drawing/2014/main" id="{EEDA55E6-2D44-4B55-82E8-76DB62CC0C6E}"/>
              </a:ext>
            </a:extLst>
          </p:cNvPr>
          <p:cNvCxnSpPr>
            <a:cxnSpLocks/>
            <a:stCxn id="26" idx="1"/>
          </p:cNvCxnSpPr>
          <p:nvPr/>
        </p:nvCxnSpPr>
        <p:spPr>
          <a:xfrm flipH="1" flipV="1">
            <a:off x="8565100" y="758166"/>
            <a:ext cx="1075156" cy="164090"/>
          </a:xfrm>
          <a:prstGeom prst="straightConnector1">
            <a:avLst/>
          </a:prstGeom>
          <a:ln w="76200">
            <a:solidFill>
              <a:schemeClr val="tx1">
                <a:lumMod val="95000"/>
              </a:schemeClr>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7F69B750-317F-4298-A81F-A5ECE9D30D2A}"/>
              </a:ext>
            </a:extLst>
          </p:cNvPr>
          <p:cNvSpPr/>
          <p:nvPr/>
        </p:nvSpPr>
        <p:spPr>
          <a:xfrm>
            <a:off x="9640256" y="610386"/>
            <a:ext cx="2285466" cy="623740"/>
          </a:xfrm>
          <a:prstGeom prst="round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Serial Monitor</a:t>
            </a:r>
          </a:p>
        </p:txBody>
      </p:sp>
    </p:spTree>
    <p:extLst>
      <p:ext uri="{BB962C8B-B14F-4D97-AF65-F5344CB8AC3E}">
        <p14:creationId xmlns:p14="http://schemas.microsoft.com/office/powerpoint/2010/main" val="8102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630935" y="639520"/>
            <a:ext cx="4578373" cy="1719072"/>
          </a:xfrm>
        </p:spPr>
        <p:txBody>
          <a:bodyPr vert="horz" lIns="91440" tIns="45720" rIns="91440" bIns="45720" rtlCol="0" anchor="b">
            <a:normAutofit/>
          </a:bodyPr>
          <a:lstStyle/>
          <a:p>
            <a:r>
              <a:rPr lang="en-US" sz="5400" kern="1200" dirty="0">
                <a:solidFill>
                  <a:schemeClr val="tx1"/>
                </a:solidFill>
                <a:latin typeface="+mj-lt"/>
                <a:ea typeface="+mj-ea"/>
                <a:cs typeface="+mj-cs"/>
              </a:rPr>
              <a:t>Rules to programming</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7FFE53B-60E4-DD42-92CB-84CE6451B884}"/>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200" dirty="0"/>
              <a:t>Import/ Include</a:t>
            </a:r>
          </a:p>
          <a:p>
            <a:pPr indent="-228600" defTabSz="914400">
              <a:lnSpc>
                <a:spcPct val="90000"/>
              </a:lnSpc>
              <a:spcAft>
                <a:spcPts val="600"/>
              </a:spcAft>
              <a:buFont typeface="Arial" panose="020B0604020202020204" pitchFamily="34" charset="0"/>
              <a:buChar char="•"/>
            </a:pPr>
            <a:r>
              <a:rPr lang="en-US" sz="2200" dirty="0"/>
              <a:t>Declare pins</a:t>
            </a:r>
          </a:p>
          <a:p>
            <a:pPr indent="-228600" defTabSz="914400">
              <a:lnSpc>
                <a:spcPct val="90000"/>
              </a:lnSpc>
              <a:spcAft>
                <a:spcPts val="600"/>
              </a:spcAft>
              <a:buFont typeface="Arial" panose="020B0604020202020204" pitchFamily="34" charset="0"/>
              <a:buChar char="•"/>
            </a:pPr>
            <a:r>
              <a:rPr lang="en-US" sz="2200" dirty="0"/>
              <a:t>Declare and initialize</a:t>
            </a:r>
          </a:p>
          <a:p>
            <a:pPr indent="-228600" defTabSz="914400">
              <a:lnSpc>
                <a:spcPct val="90000"/>
              </a:lnSpc>
              <a:spcAft>
                <a:spcPts val="600"/>
              </a:spcAft>
              <a:buFont typeface="Arial" panose="020B0604020202020204" pitchFamily="34" charset="0"/>
              <a:buChar char="•"/>
            </a:pPr>
            <a:r>
              <a:rPr lang="en-US" sz="2200" dirty="0"/>
              <a:t>Setup</a:t>
            </a:r>
          </a:p>
          <a:p>
            <a:pPr indent="-228600" defTabSz="914400">
              <a:lnSpc>
                <a:spcPct val="90000"/>
              </a:lnSpc>
              <a:spcAft>
                <a:spcPts val="600"/>
              </a:spcAft>
              <a:buFont typeface="Arial" panose="020B0604020202020204" pitchFamily="34" charset="0"/>
              <a:buChar char="•"/>
            </a:pPr>
            <a:r>
              <a:rPr lang="en-US" sz="2200" dirty="0"/>
              <a:t>Program</a:t>
            </a:r>
          </a:p>
        </p:txBody>
      </p:sp>
      <p:pic>
        <p:nvPicPr>
          <p:cNvPr id="6" name="Picture 5">
            <a:extLst>
              <a:ext uri="{FF2B5EF4-FFF2-40B4-BE49-F238E27FC236}">
                <a16:creationId xmlns:a16="http://schemas.microsoft.com/office/drawing/2014/main" id="{B19EA9C4-88CA-4A99-88D0-81D442FFAF7E}"/>
              </a:ext>
            </a:extLst>
          </p:cNvPr>
          <p:cNvPicPr>
            <a:picLocks noChangeAspect="1"/>
          </p:cNvPicPr>
          <p:nvPr/>
        </p:nvPicPr>
        <p:blipFill>
          <a:blip r:embed="rId2"/>
          <a:srcRect/>
          <a:stretch/>
        </p:blipFill>
        <p:spPr>
          <a:xfrm>
            <a:off x="5633260" y="254047"/>
            <a:ext cx="5781113" cy="5577840"/>
          </a:xfrm>
          <a:prstGeom prst="rect">
            <a:avLst/>
          </a:prstGeom>
        </p:spPr>
      </p:pic>
      <p:sp>
        <p:nvSpPr>
          <p:cNvPr id="5" name="Rounded Rectangle 4">
            <a:extLst>
              <a:ext uri="{FF2B5EF4-FFF2-40B4-BE49-F238E27FC236}">
                <a16:creationId xmlns:a16="http://schemas.microsoft.com/office/drawing/2014/main" id="{82F5CC60-AFA2-7B48-A6E8-A4533EF6ECE1}"/>
              </a:ext>
            </a:extLst>
          </p:cNvPr>
          <p:cNvSpPr/>
          <p:nvPr/>
        </p:nvSpPr>
        <p:spPr>
          <a:xfrm>
            <a:off x="5626239" y="186580"/>
            <a:ext cx="5795158" cy="5712775"/>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endParaRPr lang="en-US" sz="3600" dirty="0">
              <a:latin typeface="Gill Sans MT" panose="020B0502020104020203" pitchFamily="34" charset="77"/>
            </a:endParaRPr>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3"/>
          <a:stretch>
            <a:fillRect/>
          </a:stretch>
        </p:blipFill>
        <p:spPr>
          <a:xfrm>
            <a:off x="10517589" y="5899355"/>
            <a:ext cx="1674411" cy="958645"/>
          </a:xfrm>
          <a:prstGeom prst="rect">
            <a:avLst/>
          </a:prstGeom>
        </p:spPr>
      </p:pic>
    </p:spTree>
    <p:extLst>
      <p:ext uri="{BB962C8B-B14F-4D97-AF65-F5344CB8AC3E}">
        <p14:creationId xmlns:p14="http://schemas.microsoft.com/office/powerpoint/2010/main" val="2533199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dirty="0">
                <a:solidFill>
                  <a:schemeClr val="tx1"/>
                </a:solidFill>
                <a:latin typeface="+mj-lt"/>
                <a:ea typeface="+mj-ea"/>
                <a:cs typeface="+mj-cs"/>
              </a:rPr>
              <a:t>Variables</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7FFE53B-60E4-DD42-92CB-84CE6451B884}"/>
              </a:ext>
            </a:extLst>
          </p:cNvPr>
          <p:cNvSpPr txBox="1"/>
          <p:nvPr/>
        </p:nvSpPr>
        <p:spPr>
          <a:xfrm>
            <a:off x="630936" y="2807208"/>
            <a:ext cx="4301282" cy="341071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200" dirty="0"/>
              <a:t>Global</a:t>
            </a:r>
          </a:p>
          <a:p>
            <a:pPr lvl="1" indent="-228600" defTabSz="914400">
              <a:lnSpc>
                <a:spcPct val="90000"/>
              </a:lnSpc>
              <a:spcAft>
                <a:spcPts val="600"/>
              </a:spcAft>
              <a:buFont typeface="Arial" panose="020B0604020202020204" pitchFamily="34" charset="0"/>
              <a:buChar char="•"/>
            </a:pPr>
            <a:r>
              <a:rPr lang="en-US" sz="2200" dirty="0"/>
              <a:t>Variable used by many function</a:t>
            </a:r>
          </a:p>
          <a:p>
            <a:pPr indent="-228600" defTabSz="914400">
              <a:lnSpc>
                <a:spcPct val="90000"/>
              </a:lnSpc>
              <a:spcAft>
                <a:spcPts val="600"/>
              </a:spcAft>
              <a:buFont typeface="Arial" panose="020B0604020202020204" pitchFamily="34" charset="0"/>
              <a:buChar char="•"/>
            </a:pPr>
            <a:r>
              <a:rPr lang="en-US" sz="2200" dirty="0"/>
              <a:t>Local</a:t>
            </a:r>
          </a:p>
          <a:p>
            <a:pPr lvl="1" indent="-228600" defTabSz="914400">
              <a:lnSpc>
                <a:spcPct val="90000"/>
              </a:lnSpc>
              <a:spcAft>
                <a:spcPts val="600"/>
              </a:spcAft>
              <a:buFont typeface="Arial" panose="020B0604020202020204" pitchFamily="34" charset="0"/>
              <a:buChar char="•"/>
            </a:pPr>
            <a:r>
              <a:rPr lang="en-US" sz="2200" dirty="0"/>
              <a:t>Variable used within a function.</a:t>
            </a:r>
          </a:p>
        </p:txBody>
      </p:sp>
      <p:pic>
        <p:nvPicPr>
          <p:cNvPr id="6" name="Picture 5">
            <a:extLst>
              <a:ext uri="{FF2B5EF4-FFF2-40B4-BE49-F238E27FC236}">
                <a16:creationId xmlns:a16="http://schemas.microsoft.com/office/drawing/2014/main" id="{B19EA9C4-88CA-4A99-88D0-81D442FFAF7E}"/>
              </a:ext>
            </a:extLst>
          </p:cNvPr>
          <p:cNvPicPr>
            <a:picLocks noChangeAspect="1"/>
          </p:cNvPicPr>
          <p:nvPr/>
        </p:nvPicPr>
        <p:blipFill>
          <a:blip r:embed="rId2"/>
          <a:srcRect/>
          <a:stretch/>
        </p:blipFill>
        <p:spPr>
          <a:xfrm>
            <a:off x="5633260" y="254047"/>
            <a:ext cx="5781113" cy="5577840"/>
          </a:xfrm>
          <a:prstGeom prst="rect">
            <a:avLst/>
          </a:prstGeom>
        </p:spPr>
      </p:pic>
      <p:sp>
        <p:nvSpPr>
          <p:cNvPr id="5" name="Rounded Rectangle 4">
            <a:extLst>
              <a:ext uri="{FF2B5EF4-FFF2-40B4-BE49-F238E27FC236}">
                <a16:creationId xmlns:a16="http://schemas.microsoft.com/office/drawing/2014/main" id="{82F5CC60-AFA2-7B48-A6E8-A4533EF6ECE1}"/>
              </a:ext>
            </a:extLst>
          </p:cNvPr>
          <p:cNvSpPr/>
          <p:nvPr/>
        </p:nvSpPr>
        <p:spPr>
          <a:xfrm>
            <a:off x="5626239" y="186580"/>
            <a:ext cx="5795158" cy="5712775"/>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endParaRPr lang="en-US" sz="3600" dirty="0">
              <a:latin typeface="Gill Sans MT" panose="020B0502020104020203" pitchFamily="34" charset="77"/>
            </a:endParaRPr>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3"/>
          <a:stretch>
            <a:fillRect/>
          </a:stretch>
        </p:blipFill>
        <p:spPr>
          <a:xfrm>
            <a:off x="10517589" y="5899355"/>
            <a:ext cx="1674411" cy="958645"/>
          </a:xfrm>
          <a:prstGeom prst="rect">
            <a:avLst/>
          </a:prstGeom>
        </p:spPr>
      </p:pic>
      <p:cxnSp>
        <p:nvCxnSpPr>
          <p:cNvPr id="10" name="Straight Arrow Connector 9">
            <a:extLst>
              <a:ext uri="{FF2B5EF4-FFF2-40B4-BE49-F238E27FC236}">
                <a16:creationId xmlns:a16="http://schemas.microsoft.com/office/drawing/2014/main" id="{1B909023-1486-4D03-BCE4-3F365570C0B2}"/>
              </a:ext>
            </a:extLst>
          </p:cNvPr>
          <p:cNvCxnSpPr>
            <a:cxnSpLocks/>
          </p:cNvCxnSpPr>
          <p:nvPr/>
        </p:nvCxnSpPr>
        <p:spPr>
          <a:xfrm flipH="1">
            <a:off x="6856619" y="1026114"/>
            <a:ext cx="1705490" cy="0"/>
          </a:xfrm>
          <a:prstGeom prst="straightConnector1">
            <a:avLst/>
          </a:prstGeom>
          <a:ln w="76200">
            <a:solidFill>
              <a:schemeClr val="tx1">
                <a:lumMod val="95000"/>
              </a:schemeClr>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8CEC0393-B375-4568-A87E-7E1BAEBCCE14}"/>
              </a:ext>
            </a:extLst>
          </p:cNvPr>
          <p:cNvSpPr/>
          <p:nvPr/>
        </p:nvSpPr>
        <p:spPr>
          <a:xfrm>
            <a:off x="8767313" y="892682"/>
            <a:ext cx="1750276" cy="366193"/>
          </a:xfrm>
          <a:prstGeom prst="round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Global Variable</a:t>
            </a:r>
          </a:p>
        </p:txBody>
      </p:sp>
      <p:cxnSp>
        <p:nvCxnSpPr>
          <p:cNvPr id="12" name="Straight Arrow Connector 11">
            <a:extLst>
              <a:ext uri="{FF2B5EF4-FFF2-40B4-BE49-F238E27FC236}">
                <a16:creationId xmlns:a16="http://schemas.microsoft.com/office/drawing/2014/main" id="{0C5C4428-E225-4082-9D4E-3CB93C226199}"/>
              </a:ext>
            </a:extLst>
          </p:cNvPr>
          <p:cNvCxnSpPr>
            <a:cxnSpLocks/>
          </p:cNvCxnSpPr>
          <p:nvPr/>
        </p:nvCxnSpPr>
        <p:spPr>
          <a:xfrm flipH="1">
            <a:off x="7956197" y="1212695"/>
            <a:ext cx="605912" cy="366193"/>
          </a:xfrm>
          <a:prstGeom prst="straightConnector1">
            <a:avLst/>
          </a:prstGeom>
          <a:ln w="76200">
            <a:solidFill>
              <a:schemeClr val="tx1">
                <a:lumMod val="95000"/>
              </a:schemeClr>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86539B1-A1D4-4FB2-B3AE-54434F39BDB1}"/>
              </a:ext>
            </a:extLst>
          </p:cNvPr>
          <p:cNvSpPr/>
          <p:nvPr/>
        </p:nvSpPr>
        <p:spPr>
          <a:xfrm>
            <a:off x="9058259" y="5136790"/>
            <a:ext cx="1750276" cy="366193"/>
          </a:xfrm>
          <a:prstGeom prst="round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Local Variable</a:t>
            </a:r>
          </a:p>
        </p:txBody>
      </p:sp>
      <p:cxnSp>
        <p:nvCxnSpPr>
          <p:cNvPr id="15" name="Straight Arrow Connector 14">
            <a:extLst>
              <a:ext uri="{FF2B5EF4-FFF2-40B4-BE49-F238E27FC236}">
                <a16:creationId xmlns:a16="http://schemas.microsoft.com/office/drawing/2014/main" id="{9E7C3226-E89E-4465-8C5C-FE1AA7E5A9D5}"/>
              </a:ext>
            </a:extLst>
          </p:cNvPr>
          <p:cNvCxnSpPr>
            <a:cxnSpLocks/>
          </p:cNvCxnSpPr>
          <p:nvPr/>
        </p:nvCxnSpPr>
        <p:spPr>
          <a:xfrm flipH="1">
            <a:off x="8099225" y="5329122"/>
            <a:ext cx="786157" cy="0"/>
          </a:xfrm>
          <a:prstGeom prst="straightConnector1">
            <a:avLst/>
          </a:prstGeom>
          <a:ln w="76200">
            <a:solidFill>
              <a:schemeClr val="tx1">
                <a:lumMod val="95000"/>
              </a:schemeClr>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456230D3-3F0B-4241-8807-15408E792D61}"/>
              </a:ext>
            </a:extLst>
          </p:cNvPr>
          <p:cNvSpPr/>
          <p:nvPr/>
        </p:nvSpPr>
        <p:spPr>
          <a:xfrm>
            <a:off x="7610763" y="3062672"/>
            <a:ext cx="1523527" cy="231326"/>
          </a:xfrm>
          <a:prstGeom prst="round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Function</a:t>
            </a:r>
          </a:p>
        </p:txBody>
      </p:sp>
      <p:cxnSp>
        <p:nvCxnSpPr>
          <p:cNvPr id="18" name="Straight Arrow Connector 17">
            <a:extLst>
              <a:ext uri="{FF2B5EF4-FFF2-40B4-BE49-F238E27FC236}">
                <a16:creationId xmlns:a16="http://schemas.microsoft.com/office/drawing/2014/main" id="{9F6D12C7-4D76-4777-8F6A-748D08FBDE9B}"/>
              </a:ext>
            </a:extLst>
          </p:cNvPr>
          <p:cNvCxnSpPr>
            <a:cxnSpLocks/>
          </p:cNvCxnSpPr>
          <p:nvPr/>
        </p:nvCxnSpPr>
        <p:spPr>
          <a:xfrm flipH="1">
            <a:off x="6524427" y="3206910"/>
            <a:ext cx="975500" cy="231326"/>
          </a:xfrm>
          <a:prstGeom prst="straightConnector1">
            <a:avLst/>
          </a:prstGeom>
          <a:ln w="76200">
            <a:solidFill>
              <a:schemeClr val="tx1">
                <a:lumMod val="95000"/>
              </a:schemeClr>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769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609600"/>
            <a:ext cx="3739341" cy="1330839"/>
          </a:xfrm>
        </p:spPr>
        <p:txBody>
          <a:bodyPr vert="horz" lIns="91440" tIns="45720" rIns="91440" bIns="45720" rtlCol="0" anchor="ctr">
            <a:normAutofit/>
          </a:bodyPr>
          <a:lstStyle/>
          <a:p>
            <a:r>
              <a:rPr lang="en-US" dirty="0"/>
              <a:t>Other Microcontroller</a:t>
            </a:r>
            <a:endParaRPr lang="en-US" kern="1200" dirty="0">
              <a:solidFill>
                <a:schemeClr val="tx1"/>
              </a:solidFill>
              <a:latin typeface="+mj-lt"/>
              <a:ea typeface="+mj-ea"/>
              <a:cs typeface="+mj-cs"/>
            </a:endParaRPr>
          </a:p>
        </p:txBody>
      </p:sp>
      <p:sp>
        <p:nvSpPr>
          <p:cNvPr id="9" name="TextBox 8">
            <a:extLst>
              <a:ext uri="{FF2B5EF4-FFF2-40B4-BE49-F238E27FC236}">
                <a16:creationId xmlns:a16="http://schemas.microsoft.com/office/drawing/2014/main" id="{37FFE53B-60E4-DD42-92CB-84CE6451B884}"/>
              </a:ext>
            </a:extLst>
          </p:cNvPr>
          <p:cNvSpPr txBox="1"/>
          <p:nvPr/>
        </p:nvSpPr>
        <p:spPr>
          <a:xfrm>
            <a:off x="529853" y="2194102"/>
            <a:ext cx="3903598" cy="3908586"/>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000" dirty="0"/>
              <a:t>#define</a:t>
            </a:r>
          </a:p>
          <a:p>
            <a:pPr lvl="1" indent="-228600" defTabSz="914400">
              <a:lnSpc>
                <a:spcPct val="90000"/>
              </a:lnSpc>
              <a:spcAft>
                <a:spcPts val="600"/>
              </a:spcAft>
              <a:buFont typeface="Arial" panose="020B0604020202020204" pitchFamily="34" charset="0"/>
              <a:buChar char="•"/>
            </a:pPr>
            <a:r>
              <a:rPr lang="en-US" sz="2000" dirty="0"/>
              <a:t>To define a pin instead of using “int”</a:t>
            </a:r>
          </a:p>
          <a:p>
            <a:pPr marL="228600" indent="-228600" defTabSz="914400">
              <a:lnSpc>
                <a:spcPct val="90000"/>
              </a:lnSpc>
              <a:spcAft>
                <a:spcPts val="600"/>
              </a:spcAft>
              <a:buFont typeface="Arial" panose="020B0604020202020204" pitchFamily="34" charset="0"/>
              <a:buChar char="•"/>
            </a:pPr>
            <a:r>
              <a:rPr lang="en-US" sz="2000" dirty="0"/>
              <a:t>Different pin naming</a:t>
            </a:r>
          </a:p>
          <a:p>
            <a:pPr marL="228600" indent="-228600" defTabSz="914400">
              <a:lnSpc>
                <a:spcPct val="90000"/>
              </a:lnSpc>
              <a:spcAft>
                <a:spcPts val="600"/>
              </a:spcAft>
              <a:buFont typeface="Arial" panose="020B0604020202020204" pitchFamily="34" charset="0"/>
              <a:buChar char="•"/>
            </a:pPr>
            <a:r>
              <a:rPr lang="en-US" sz="2000" dirty="0"/>
              <a:t>Declare a function in order to use the function</a:t>
            </a:r>
          </a:p>
        </p:txBody>
      </p:sp>
      <p:pic>
        <p:nvPicPr>
          <p:cNvPr id="7" name="Picture 6" descr="Text&#10;&#10;Description automatically generated">
            <a:extLst>
              <a:ext uri="{FF2B5EF4-FFF2-40B4-BE49-F238E27FC236}">
                <a16:creationId xmlns:a16="http://schemas.microsoft.com/office/drawing/2014/main" id="{C7D0DA65-52EB-4969-AA9C-5D50B6668489}"/>
              </a:ext>
            </a:extLst>
          </p:cNvPr>
          <p:cNvPicPr>
            <a:picLocks noChangeAspect="1"/>
          </p:cNvPicPr>
          <p:nvPr/>
        </p:nvPicPr>
        <p:blipFill>
          <a:blip r:embed="rId2"/>
          <a:stretch>
            <a:fillRect/>
          </a:stretch>
        </p:blipFill>
        <p:spPr>
          <a:xfrm>
            <a:off x="6424963" y="544779"/>
            <a:ext cx="4555663" cy="5557909"/>
          </a:xfrm>
          <a:prstGeom prst="rect">
            <a:avLst/>
          </a:prstGeom>
        </p:spPr>
      </p:pic>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3"/>
          <a:stretch>
            <a:fillRect/>
          </a:stretch>
        </p:blipFill>
        <p:spPr>
          <a:xfrm>
            <a:off x="10517589" y="5899355"/>
            <a:ext cx="1674411" cy="958645"/>
          </a:xfrm>
          <a:prstGeom prst="rect">
            <a:avLst/>
          </a:prstGeom>
        </p:spPr>
      </p:pic>
      <p:sp>
        <p:nvSpPr>
          <p:cNvPr id="8" name="TextBox 7">
            <a:extLst>
              <a:ext uri="{FF2B5EF4-FFF2-40B4-BE49-F238E27FC236}">
                <a16:creationId xmlns:a16="http://schemas.microsoft.com/office/drawing/2014/main" id="{21BAC834-1FC1-4F38-B3B5-E92BD3614718}"/>
              </a:ext>
            </a:extLst>
          </p:cNvPr>
          <p:cNvSpPr txBox="1"/>
          <p:nvPr/>
        </p:nvSpPr>
        <p:spPr>
          <a:xfrm rot="18851299">
            <a:off x="6906321" y="2939013"/>
            <a:ext cx="3592945" cy="769441"/>
          </a:xfrm>
          <a:prstGeom prst="rect">
            <a:avLst/>
          </a:prstGeom>
          <a:noFill/>
        </p:spPr>
        <p:txBody>
          <a:bodyPr wrap="square" rtlCol="0">
            <a:spAutoFit/>
          </a:bodyPr>
          <a:lstStyle/>
          <a:p>
            <a:pPr algn="ctr"/>
            <a:r>
              <a:rPr lang="en-SG" sz="4400" dirty="0">
                <a:solidFill>
                  <a:schemeClr val="tx1">
                    <a:lumMod val="50000"/>
                  </a:schemeClr>
                </a:solidFill>
              </a:rPr>
              <a:t>PIC controller</a:t>
            </a:r>
          </a:p>
        </p:txBody>
      </p:sp>
    </p:spTree>
    <p:extLst>
      <p:ext uri="{BB962C8B-B14F-4D97-AF65-F5344CB8AC3E}">
        <p14:creationId xmlns:p14="http://schemas.microsoft.com/office/powerpoint/2010/main" val="1783385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2309089"/>
            <a:ext cx="4974415" cy="3590265"/>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nSpc>
                <a:spcPct val="200000"/>
              </a:lnSpc>
              <a:buClr>
                <a:srgbClr val="8ABF5E"/>
              </a:buClr>
            </a:pPr>
            <a:r>
              <a:rPr lang="en-US" sz="2800" dirty="0"/>
              <a:t>Task:</a:t>
            </a:r>
          </a:p>
          <a:p>
            <a:pPr marL="997200" lvl="1" indent="-360000">
              <a:lnSpc>
                <a:spcPct val="200000"/>
              </a:lnSpc>
              <a:buClr>
                <a:srgbClr val="8ABF5E"/>
              </a:buClr>
              <a:buFont typeface="Arial" panose="020B0604020202020204" pitchFamily="34" charset="0"/>
              <a:buChar char="•"/>
            </a:pPr>
            <a:r>
              <a:rPr lang="en-US" sz="2800" dirty="0"/>
              <a:t>Set </a:t>
            </a:r>
            <a:r>
              <a:rPr lang="en-US" sz="2800" dirty="0" err="1"/>
              <a:t>Baudrate</a:t>
            </a:r>
            <a:endParaRPr lang="en-US" sz="2800" dirty="0"/>
          </a:p>
          <a:p>
            <a:pPr marL="997200" lvl="1" indent="-360000">
              <a:lnSpc>
                <a:spcPct val="200000"/>
              </a:lnSpc>
              <a:buClr>
                <a:srgbClr val="8ABF5E"/>
              </a:buClr>
              <a:buFont typeface="Arial" panose="020B0604020202020204" pitchFamily="34" charset="0"/>
              <a:buChar char="•"/>
            </a:pPr>
            <a:r>
              <a:rPr lang="en-US" sz="2800" dirty="0"/>
              <a:t>Print “Hello World”</a:t>
            </a:r>
          </a:p>
          <a:p>
            <a:pPr marL="997200" lvl="1" indent="-360000">
              <a:lnSpc>
                <a:spcPct val="200000"/>
              </a:lnSpc>
              <a:buClr>
                <a:srgbClr val="8ABF5E"/>
              </a:buClr>
              <a:buFont typeface="Arial" panose="020B0604020202020204" pitchFamily="34" charset="0"/>
              <a:buChar char="•"/>
            </a:pPr>
            <a:r>
              <a:rPr lang="en-US" sz="2800" dirty="0"/>
              <a:t>Read from comport</a:t>
            </a:r>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648930"/>
            <a:ext cx="10515600" cy="1093581"/>
          </a:xfrm>
        </p:spPr>
        <p:txBody>
          <a:bodyPr/>
          <a:lstStyle/>
          <a:p>
            <a:r>
              <a:rPr lang="en-US" dirty="0">
                <a:solidFill>
                  <a:srgbClr val="EF4D47"/>
                </a:solidFill>
                <a:latin typeface="Consolas" panose="020B0609020204030204" pitchFamily="49" charset="0"/>
                <a:ea typeface="Menlo" panose="020B0609030804020204" pitchFamily="49" charset="0"/>
                <a:cs typeface="Consolas" panose="020B0609020204030204" pitchFamily="49" charset="0"/>
              </a:rPr>
              <a:t>Serial Communication</a:t>
            </a:r>
          </a:p>
        </p:txBody>
      </p:sp>
      <p:pic>
        <p:nvPicPr>
          <p:cNvPr id="6" name="Picture 5" descr="Graphical user interface, text, application, Word&#10;&#10;Description automatically generated">
            <a:extLst>
              <a:ext uri="{FF2B5EF4-FFF2-40B4-BE49-F238E27FC236}">
                <a16:creationId xmlns:a16="http://schemas.microsoft.com/office/drawing/2014/main" id="{F253AFD9-9DC5-405B-96C7-490FF96E9129}"/>
              </a:ext>
            </a:extLst>
          </p:cNvPr>
          <p:cNvPicPr>
            <a:picLocks noChangeAspect="1"/>
          </p:cNvPicPr>
          <p:nvPr/>
        </p:nvPicPr>
        <p:blipFill>
          <a:blip r:embed="rId3"/>
          <a:stretch>
            <a:fillRect/>
          </a:stretch>
        </p:blipFill>
        <p:spPr>
          <a:xfrm>
            <a:off x="6177398" y="2056836"/>
            <a:ext cx="5661600" cy="2905689"/>
          </a:xfrm>
          <a:prstGeom prst="rect">
            <a:avLst/>
          </a:prstGeom>
        </p:spPr>
      </p:pic>
      <p:sp>
        <p:nvSpPr>
          <p:cNvPr id="7" name="Rectangle: Rounded Corners 6">
            <a:extLst>
              <a:ext uri="{FF2B5EF4-FFF2-40B4-BE49-F238E27FC236}">
                <a16:creationId xmlns:a16="http://schemas.microsoft.com/office/drawing/2014/main" id="{6CD4E687-9318-4A26-B5A8-26C979FB7979}"/>
              </a:ext>
            </a:extLst>
          </p:cNvPr>
          <p:cNvSpPr/>
          <p:nvPr/>
        </p:nvSpPr>
        <p:spPr>
          <a:xfrm>
            <a:off x="8246434" y="1594998"/>
            <a:ext cx="1523527" cy="231326"/>
          </a:xfrm>
          <a:prstGeom prst="round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User’s Input</a:t>
            </a:r>
          </a:p>
        </p:txBody>
      </p:sp>
      <p:cxnSp>
        <p:nvCxnSpPr>
          <p:cNvPr id="8" name="Straight Arrow Connector 7">
            <a:extLst>
              <a:ext uri="{FF2B5EF4-FFF2-40B4-BE49-F238E27FC236}">
                <a16:creationId xmlns:a16="http://schemas.microsoft.com/office/drawing/2014/main" id="{9DE3ED8A-C42B-4519-BA07-F8CED353161D}"/>
              </a:ext>
            </a:extLst>
          </p:cNvPr>
          <p:cNvCxnSpPr>
            <a:cxnSpLocks/>
          </p:cNvCxnSpPr>
          <p:nvPr/>
        </p:nvCxnSpPr>
        <p:spPr>
          <a:xfrm flipH="1">
            <a:off x="7334052" y="1910137"/>
            <a:ext cx="800586" cy="488571"/>
          </a:xfrm>
          <a:prstGeom prst="straightConnector1">
            <a:avLst/>
          </a:prstGeom>
          <a:ln w="76200">
            <a:solidFill>
              <a:schemeClr val="tx1">
                <a:lumMod val="95000"/>
              </a:schemeClr>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59A13C38-9C50-43E8-BE81-C3D43376A7C8}"/>
              </a:ext>
            </a:extLst>
          </p:cNvPr>
          <p:cNvSpPr/>
          <p:nvPr/>
        </p:nvSpPr>
        <p:spPr>
          <a:xfrm>
            <a:off x="6836246" y="5263002"/>
            <a:ext cx="1523527" cy="231326"/>
          </a:xfrm>
          <a:prstGeom prst="round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Serial prints</a:t>
            </a:r>
          </a:p>
        </p:txBody>
      </p:sp>
      <p:cxnSp>
        <p:nvCxnSpPr>
          <p:cNvPr id="11" name="Straight Arrow Connector 10">
            <a:extLst>
              <a:ext uri="{FF2B5EF4-FFF2-40B4-BE49-F238E27FC236}">
                <a16:creationId xmlns:a16="http://schemas.microsoft.com/office/drawing/2014/main" id="{21B5F6AD-3D1F-44DC-A056-D81FE134FD8F}"/>
              </a:ext>
            </a:extLst>
          </p:cNvPr>
          <p:cNvCxnSpPr>
            <a:cxnSpLocks/>
          </p:cNvCxnSpPr>
          <p:nvPr/>
        </p:nvCxnSpPr>
        <p:spPr>
          <a:xfrm flipV="1">
            <a:off x="7525038" y="4269691"/>
            <a:ext cx="72972" cy="923346"/>
          </a:xfrm>
          <a:prstGeom prst="straightConnector1">
            <a:avLst/>
          </a:prstGeom>
          <a:ln w="76200">
            <a:solidFill>
              <a:schemeClr val="tx1">
                <a:lumMod val="95000"/>
              </a:schemeClr>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FA61221D-EDC9-42E5-93B5-26D576B89241}"/>
              </a:ext>
            </a:extLst>
          </p:cNvPr>
          <p:cNvSpPr/>
          <p:nvPr/>
        </p:nvSpPr>
        <p:spPr>
          <a:xfrm>
            <a:off x="9769961" y="5494328"/>
            <a:ext cx="1964839" cy="325447"/>
          </a:xfrm>
          <a:prstGeom prst="round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Change </a:t>
            </a:r>
            <a:r>
              <a:rPr kumimoji="0" lang="en-SG" sz="1800" b="0" i="0" u="none" strike="noStrike" kern="1200" cap="none" spc="0" normalizeH="0" baseline="0" noProof="0" dirty="0" err="1">
                <a:ln>
                  <a:noFill/>
                </a:ln>
                <a:solidFill>
                  <a:prstClr val="black"/>
                </a:solidFill>
                <a:effectLst/>
                <a:uLnTx/>
                <a:uFillTx/>
                <a:latin typeface="Calibri" panose="020F0502020204030204"/>
                <a:ea typeface="+mn-ea"/>
                <a:cs typeface="+mn-cs"/>
              </a:rPr>
              <a:t>Baudrate</a:t>
            </a:r>
            <a:endPar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FE6A0FE9-0764-4079-A783-38ED4EFB3F93}"/>
              </a:ext>
            </a:extLst>
          </p:cNvPr>
          <p:cNvCxnSpPr>
            <a:cxnSpLocks/>
          </p:cNvCxnSpPr>
          <p:nvPr/>
        </p:nvCxnSpPr>
        <p:spPr>
          <a:xfrm flipV="1">
            <a:off x="10631058" y="4962525"/>
            <a:ext cx="0" cy="452222"/>
          </a:xfrm>
          <a:prstGeom prst="straightConnector1">
            <a:avLst/>
          </a:prstGeom>
          <a:ln w="76200">
            <a:solidFill>
              <a:schemeClr val="tx1">
                <a:lumMod val="95000"/>
              </a:schemeClr>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441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1742511"/>
            <a:ext cx="10650794" cy="4021908"/>
          </a:xfrm>
          <a:prstGeom prst="roundRect">
            <a:avLst>
              <a:gd name="adj" fmla="val 3168"/>
            </a:avLst>
          </a:prstGeom>
          <a:noFill/>
          <a:ln w="762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0000" indent="-360000">
              <a:buClr>
                <a:srgbClr val="8ABF5E"/>
              </a:buClr>
              <a:buFont typeface="Arial" panose="020B0604020202020204" pitchFamily="34" charset="0"/>
              <a:buChar char="•"/>
            </a:pPr>
            <a:r>
              <a:rPr lang="en-US" sz="2800" dirty="0"/>
              <a:t>Import</a:t>
            </a:r>
          </a:p>
          <a:p>
            <a:pPr marL="540000" indent="-360000">
              <a:buClr>
                <a:srgbClr val="8ABF5E"/>
              </a:buClr>
              <a:buFont typeface="Arial" panose="020B0604020202020204" pitchFamily="34" charset="0"/>
              <a:buChar char="•"/>
            </a:pPr>
            <a:r>
              <a:rPr lang="en-US" sz="2800" dirty="0"/>
              <a:t>Functions</a:t>
            </a:r>
          </a:p>
          <a:p>
            <a:pPr marL="540000" indent="-360000">
              <a:buClr>
                <a:srgbClr val="8ABF5E"/>
              </a:buClr>
              <a:buFont typeface="Arial" panose="020B0604020202020204" pitchFamily="34" charset="0"/>
              <a:buChar char="•"/>
            </a:pPr>
            <a:r>
              <a:rPr lang="en-US" sz="2800" dirty="0"/>
              <a:t>Loops</a:t>
            </a:r>
          </a:p>
          <a:p>
            <a:pPr marL="540000" indent="-360000">
              <a:buClr>
                <a:srgbClr val="8ABF5E"/>
              </a:buClr>
              <a:buFont typeface="Arial" panose="020B0604020202020204" pitchFamily="34" charset="0"/>
              <a:buChar char="•"/>
            </a:pPr>
            <a:r>
              <a:rPr lang="en-US" sz="2800" dirty="0"/>
              <a:t>Conditionals</a:t>
            </a:r>
          </a:p>
          <a:p>
            <a:pPr marL="540000" indent="-360000">
              <a:buClr>
                <a:srgbClr val="8ABF5E"/>
              </a:buClr>
              <a:buFont typeface="Arial" panose="020B0604020202020204" pitchFamily="34" charset="0"/>
              <a:buChar char="•"/>
            </a:pPr>
            <a:r>
              <a:rPr lang="en-US" sz="2800" dirty="0"/>
              <a:t>Operators</a:t>
            </a:r>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648930"/>
            <a:ext cx="10515600" cy="1093581"/>
          </a:xfrm>
        </p:spPr>
        <p:txBody>
          <a:bodyPr/>
          <a:lstStyle/>
          <a:p>
            <a:r>
              <a:rPr lang="en-US" dirty="0">
                <a:solidFill>
                  <a:schemeClr val="accent2">
                    <a:lumMod val="40000"/>
                    <a:lumOff val="60000"/>
                  </a:schemeClr>
                </a:solidFill>
                <a:latin typeface="Consolas" panose="020B0609020204030204" pitchFamily="49" charset="0"/>
                <a:ea typeface="Menlo" panose="020B0609030804020204" pitchFamily="49" charset="0"/>
                <a:cs typeface="Consolas" panose="020B0609020204030204" pitchFamily="49" charset="0"/>
              </a:rPr>
              <a:t>Programming microcontroller</a:t>
            </a:r>
          </a:p>
        </p:txBody>
      </p:sp>
      <p:sp>
        <p:nvSpPr>
          <p:cNvPr id="6" name="Rectangle: Rounded Corners 5">
            <a:extLst>
              <a:ext uri="{FF2B5EF4-FFF2-40B4-BE49-F238E27FC236}">
                <a16:creationId xmlns:a16="http://schemas.microsoft.com/office/drawing/2014/main" id="{598E013A-2D42-457F-9908-7A4280475459}"/>
              </a:ext>
            </a:extLst>
          </p:cNvPr>
          <p:cNvSpPr/>
          <p:nvPr/>
        </p:nvSpPr>
        <p:spPr>
          <a:xfrm rot="21203917">
            <a:off x="487051" y="2576952"/>
            <a:ext cx="11217897" cy="1704095"/>
          </a:xfrm>
          <a:prstGeom prst="roundRect">
            <a:avLst/>
          </a:prstGeom>
          <a:solidFill>
            <a:schemeClr val="tx1">
              <a:lumMod val="75000"/>
            </a:schemeClr>
          </a:solidFill>
          <a:ln w="1270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dirty="0"/>
              <a:t>Next Lesson!</a:t>
            </a:r>
          </a:p>
        </p:txBody>
      </p:sp>
    </p:spTree>
    <p:extLst>
      <p:ext uri="{BB962C8B-B14F-4D97-AF65-F5344CB8AC3E}">
        <p14:creationId xmlns:p14="http://schemas.microsoft.com/office/powerpoint/2010/main" val="251565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3"/>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2882209"/>
            <a:ext cx="4839929" cy="1093581"/>
          </a:xfrm>
        </p:spPr>
        <p:txBody>
          <a:bodyPr/>
          <a:lstStyle/>
          <a:p>
            <a:r>
              <a:rPr lang="en-US" dirty="0">
                <a:solidFill>
                  <a:srgbClr val="F9BA00"/>
                </a:solidFill>
                <a:latin typeface="Consolas" panose="020B0609020204030204" pitchFamily="49" charset="0"/>
                <a:ea typeface="Menlo" panose="020B0609030804020204" pitchFamily="49" charset="0"/>
                <a:cs typeface="Consolas" panose="020B0609020204030204" pitchFamily="49" charset="0"/>
              </a:rPr>
              <a:t>Arduino IDE</a:t>
            </a:r>
          </a:p>
        </p:txBody>
      </p:sp>
      <p:sp>
        <p:nvSpPr>
          <p:cNvPr id="9" name="TextBox 8">
            <a:extLst>
              <a:ext uri="{FF2B5EF4-FFF2-40B4-BE49-F238E27FC236}">
                <a16:creationId xmlns:a16="http://schemas.microsoft.com/office/drawing/2014/main" id="{37FFE53B-60E4-DD42-92CB-84CE6451B884}"/>
              </a:ext>
            </a:extLst>
          </p:cNvPr>
          <p:cNvSpPr txBox="1"/>
          <p:nvPr/>
        </p:nvSpPr>
        <p:spPr>
          <a:xfrm>
            <a:off x="838200" y="3791124"/>
            <a:ext cx="5257091" cy="923330"/>
          </a:xfrm>
          <a:prstGeom prst="rect">
            <a:avLst/>
          </a:prstGeom>
          <a:noFill/>
        </p:spPr>
        <p:txBody>
          <a:bodyPr wrap="square" rtlCol="0">
            <a:spAutoFit/>
          </a:bodyPr>
          <a:lstStyle/>
          <a:p>
            <a:r>
              <a:rPr lang="en-SG" sz="1800" dirty="0">
                <a:solidFill>
                  <a:schemeClr val="accent3">
                    <a:lumMod val="60000"/>
                    <a:lumOff val="40000"/>
                  </a:schemeClr>
                </a:solidFill>
                <a:hlinkClick r:id="rId4">
                  <a:extLst>
                    <a:ext uri="{A12FA001-AC4F-418D-AE19-62706E023703}">
                      <ahyp:hlinkClr xmlns:ahyp="http://schemas.microsoft.com/office/drawing/2018/hyperlinkcolor" val="tx"/>
                    </a:ext>
                  </a:extLst>
                </a:hlinkClick>
              </a:rPr>
              <a:t>https://www.arduino.cc/en/software</a:t>
            </a:r>
            <a:endParaRPr lang="en-SG" sz="1800" dirty="0">
              <a:solidFill>
                <a:schemeClr val="accent3">
                  <a:lumMod val="60000"/>
                  <a:lumOff val="40000"/>
                </a:schemeClr>
              </a:solidFill>
            </a:endParaRPr>
          </a:p>
          <a:p>
            <a:pPr marL="285750" indent="-285750">
              <a:buFontTx/>
              <a:buChar char="-"/>
            </a:pPr>
            <a:r>
              <a:rPr lang="en-SG" dirty="0"/>
              <a:t>A compiler to program an Arduino microcontroller.</a:t>
            </a:r>
          </a:p>
          <a:p>
            <a:pPr marL="285750" indent="-285750">
              <a:buFontTx/>
              <a:buChar char="-"/>
            </a:pPr>
            <a:r>
              <a:rPr lang="en-SG" dirty="0"/>
              <a:t>Do not install from “Windows app”.</a:t>
            </a:r>
            <a:endParaRPr lang="en-SG" sz="1800" dirty="0"/>
          </a:p>
        </p:txBody>
      </p:sp>
      <p:pic>
        <p:nvPicPr>
          <p:cNvPr id="6" name="Picture 5" descr="Graphical user interface, website&#10;&#10;Description automatically generated">
            <a:extLst>
              <a:ext uri="{FF2B5EF4-FFF2-40B4-BE49-F238E27FC236}">
                <a16:creationId xmlns:a16="http://schemas.microsoft.com/office/drawing/2014/main" id="{10541488-8830-48EB-8D5E-FCD7C61937EB}"/>
              </a:ext>
            </a:extLst>
          </p:cNvPr>
          <p:cNvPicPr>
            <a:picLocks noChangeAspect="1"/>
          </p:cNvPicPr>
          <p:nvPr/>
        </p:nvPicPr>
        <p:blipFill>
          <a:blip r:embed="rId5"/>
          <a:stretch>
            <a:fillRect/>
          </a:stretch>
        </p:blipFill>
        <p:spPr>
          <a:xfrm>
            <a:off x="6338379" y="648930"/>
            <a:ext cx="4839929" cy="5108106"/>
          </a:xfrm>
          <a:prstGeom prst="rect">
            <a:avLst/>
          </a:prstGeom>
        </p:spPr>
      </p:pic>
      <p:sp>
        <p:nvSpPr>
          <p:cNvPr id="5" name="Rounded Rectangle 4">
            <a:extLst>
              <a:ext uri="{FF2B5EF4-FFF2-40B4-BE49-F238E27FC236}">
                <a16:creationId xmlns:a16="http://schemas.microsoft.com/office/drawing/2014/main" id="{82F5CC60-AFA2-7B48-A6E8-A4533EF6ECE1}"/>
              </a:ext>
            </a:extLst>
          </p:cNvPr>
          <p:cNvSpPr/>
          <p:nvPr/>
        </p:nvSpPr>
        <p:spPr>
          <a:xfrm>
            <a:off x="6095999" y="648930"/>
            <a:ext cx="5325397" cy="5115489"/>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endParaRPr lang="en-US" sz="3600" dirty="0">
              <a:latin typeface="Gill Sans MT" panose="020B0502020104020203" pitchFamily="34" charset="77"/>
            </a:endParaRPr>
          </a:p>
        </p:txBody>
      </p:sp>
      <p:cxnSp>
        <p:nvCxnSpPr>
          <p:cNvPr id="7" name="Straight Arrow Connector 6">
            <a:extLst>
              <a:ext uri="{FF2B5EF4-FFF2-40B4-BE49-F238E27FC236}">
                <a16:creationId xmlns:a16="http://schemas.microsoft.com/office/drawing/2014/main" id="{FCF0708B-4D7C-41ED-91DC-DE13ED10839A}"/>
              </a:ext>
            </a:extLst>
          </p:cNvPr>
          <p:cNvCxnSpPr>
            <a:cxnSpLocks/>
          </p:cNvCxnSpPr>
          <p:nvPr/>
        </p:nvCxnSpPr>
        <p:spPr>
          <a:xfrm>
            <a:off x="8255538" y="840509"/>
            <a:ext cx="1005609" cy="770082"/>
          </a:xfrm>
          <a:prstGeom prst="straightConnector1">
            <a:avLst/>
          </a:prstGeom>
          <a:ln w="76200">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 name="Explosion: 14 Points 2">
            <a:extLst>
              <a:ext uri="{FF2B5EF4-FFF2-40B4-BE49-F238E27FC236}">
                <a16:creationId xmlns:a16="http://schemas.microsoft.com/office/drawing/2014/main" id="{0755EE6F-6733-40B7-A72E-2A9B298B5859}"/>
              </a:ext>
            </a:extLst>
          </p:cNvPr>
          <p:cNvSpPr/>
          <p:nvPr/>
        </p:nvSpPr>
        <p:spPr>
          <a:xfrm rot="805563">
            <a:off x="558225" y="244725"/>
            <a:ext cx="4745256" cy="2440709"/>
          </a:xfrm>
          <a:prstGeom prst="irregularSeal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2E6422E4-DC7D-440F-A1D4-D8D75F621174}"/>
              </a:ext>
            </a:extLst>
          </p:cNvPr>
          <p:cNvSpPr txBox="1"/>
          <p:nvPr/>
        </p:nvSpPr>
        <p:spPr>
          <a:xfrm>
            <a:off x="1708727" y="1141913"/>
            <a:ext cx="2152073" cy="646331"/>
          </a:xfrm>
          <a:prstGeom prst="rect">
            <a:avLst/>
          </a:prstGeom>
          <a:noFill/>
        </p:spPr>
        <p:txBody>
          <a:bodyPr wrap="square" rtlCol="0">
            <a:spAutoFit/>
          </a:bodyPr>
          <a:lstStyle/>
          <a:p>
            <a:r>
              <a:rPr lang="en-SG" sz="3600" dirty="0"/>
              <a:t>5 Minutes</a:t>
            </a:r>
          </a:p>
        </p:txBody>
      </p:sp>
    </p:spTree>
    <p:extLst>
      <p:ext uri="{BB962C8B-B14F-4D97-AF65-F5344CB8AC3E}">
        <p14:creationId xmlns:p14="http://schemas.microsoft.com/office/powerpoint/2010/main" val="3567989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1742511"/>
            <a:ext cx="3386618" cy="4021908"/>
          </a:xfrm>
          <a:prstGeom prst="roundRect">
            <a:avLst>
              <a:gd name="adj" fmla="val 3168"/>
            </a:avLst>
          </a:prstGeom>
          <a:noFill/>
          <a:ln w="762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buClr>
                <a:srgbClr val="8ABF5E"/>
              </a:buClr>
            </a:pPr>
            <a:r>
              <a:rPr lang="en-US" sz="2800" dirty="0"/>
              <a:t>A blueprint for a component.</a:t>
            </a:r>
          </a:p>
          <a:p>
            <a:pPr marL="180000">
              <a:buClr>
                <a:srgbClr val="8ABF5E"/>
              </a:buClr>
            </a:pPr>
            <a:endParaRPr lang="en-US" sz="2800" dirty="0"/>
          </a:p>
          <a:p>
            <a:pPr marL="180000">
              <a:buClr>
                <a:srgbClr val="8ABF5E"/>
              </a:buClr>
            </a:pPr>
            <a:r>
              <a:rPr lang="en-US" sz="2800" dirty="0"/>
              <a:t>Shows how the component is wired.</a:t>
            </a:r>
          </a:p>
          <a:p>
            <a:pPr marL="540000" indent="-360000">
              <a:buClr>
                <a:srgbClr val="8ABF5E"/>
              </a:buClr>
              <a:buFont typeface="Arial" panose="020B0604020202020204" pitchFamily="34" charset="0"/>
              <a:buChar char="•"/>
            </a:pPr>
            <a:endParaRPr lang="en-US" sz="2800" dirty="0"/>
          </a:p>
          <a:p>
            <a:pPr marL="540000" indent="-360000">
              <a:buClr>
                <a:srgbClr val="8ABF5E"/>
              </a:buClr>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648930"/>
            <a:ext cx="10515600" cy="1093581"/>
          </a:xfrm>
        </p:spPr>
        <p:txBody>
          <a:bodyPr/>
          <a:lstStyle/>
          <a:p>
            <a:r>
              <a:rPr lang="en-US" dirty="0">
                <a:solidFill>
                  <a:schemeClr val="accent2">
                    <a:lumMod val="40000"/>
                    <a:lumOff val="60000"/>
                  </a:schemeClr>
                </a:solidFill>
                <a:latin typeface="Consolas" panose="020B0609020204030204" pitchFamily="49" charset="0"/>
                <a:ea typeface="Menlo" panose="020B0609030804020204" pitchFamily="49" charset="0"/>
                <a:cs typeface="Consolas" panose="020B0609020204030204" pitchFamily="49" charset="0"/>
              </a:rPr>
              <a:t>Schematics</a:t>
            </a:r>
          </a:p>
        </p:txBody>
      </p:sp>
      <p:pic>
        <p:nvPicPr>
          <p:cNvPr id="4098" name="Picture 2" descr="Arduino nano schematic - General Electronics - Arduino Forum">
            <a:extLst>
              <a:ext uri="{FF2B5EF4-FFF2-40B4-BE49-F238E27FC236}">
                <a16:creationId xmlns:a16="http://schemas.microsoft.com/office/drawing/2014/main" id="{1DD8E99C-7B2A-4FD7-8D40-09E8F3490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653" y="1055938"/>
            <a:ext cx="6438900" cy="458152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4">
            <a:extLst>
              <a:ext uri="{FF2B5EF4-FFF2-40B4-BE49-F238E27FC236}">
                <a16:creationId xmlns:a16="http://schemas.microsoft.com/office/drawing/2014/main" id="{586FFDF3-3A35-47F8-A4C6-4A042B83A209}"/>
              </a:ext>
            </a:extLst>
          </p:cNvPr>
          <p:cNvSpPr/>
          <p:nvPr/>
        </p:nvSpPr>
        <p:spPr>
          <a:xfrm>
            <a:off x="5374653" y="1055938"/>
            <a:ext cx="6438900" cy="4581525"/>
          </a:xfrm>
          <a:prstGeom prst="roundRect">
            <a:avLst>
              <a:gd name="adj" fmla="val 3168"/>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0000" indent="-360000">
              <a:buClr>
                <a:srgbClr val="8ABF5E"/>
              </a:buClr>
              <a:buFont typeface="Arial" panose="020B0604020202020204" pitchFamily="34" charset="0"/>
              <a:buChar char="•"/>
            </a:pPr>
            <a:endParaRPr lang="en-US" sz="2800" dirty="0"/>
          </a:p>
        </p:txBody>
      </p:sp>
    </p:spTree>
    <p:extLst>
      <p:ext uri="{BB962C8B-B14F-4D97-AF65-F5344CB8AC3E}">
        <p14:creationId xmlns:p14="http://schemas.microsoft.com/office/powerpoint/2010/main" val="1632855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Ground Symbols - BAPI">
            <a:extLst>
              <a:ext uri="{FF2B5EF4-FFF2-40B4-BE49-F238E27FC236}">
                <a16:creationId xmlns:a16="http://schemas.microsoft.com/office/drawing/2014/main" id="{8F8A39EB-1B02-48C9-B561-BD79887CB9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181" y="1935466"/>
            <a:ext cx="1581151" cy="790576"/>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82F5CC60-AFA2-7B48-A6E8-A4533EF6ECE1}"/>
              </a:ext>
            </a:extLst>
          </p:cNvPr>
          <p:cNvSpPr/>
          <p:nvPr/>
        </p:nvSpPr>
        <p:spPr>
          <a:xfrm>
            <a:off x="501181" y="1800485"/>
            <a:ext cx="1590235" cy="1076464"/>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endParaRPr lang="en-US" sz="2400" dirty="0">
              <a:latin typeface="Gill Sans MT" panose="020B0502020104020203" pitchFamily="34" charset="77"/>
            </a:endParaRPr>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3"/>
          <a:stretch>
            <a:fillRect/>
          </a:stretch>
        </p:blipFill>
        <p:spPr>
          <a:xfrm>
            <a:off x="10517589" y="5899355"/>
            <a:ext cx="1674411" cy="958645"/>
          </a:xfrm>
          <a:prstGeom prst="rect">
            <a:avLst/>
          </a:prstGeom>
        </p:spPr>
      </p:pic>
      <p:sp>
        <p:nvSpPr>
          <p:cNvPr id="9" name="Title 1">
            <a:extLst>
              <a:ext uri="{FF2B5EF4-FFF2-40B4-BE49-F238E27FC236}">
                <a16:creationId xmlns:a16="http://schemas.microsoft.com/office/drawing/2014/main" id="{4A23B2DC-87FE-0A46-87B9-8B55850321C8}"/>
              </a:ext>
            </a:extLst>
          </p:cNvPr>
          <p:cNvSpPr>
            <a:spLocks noGrp="1"/>
          </p:cNvSpPr>
          <p:nvPr>
            <p:ph type="title"/>
          </p:nvPr>
        </p:nvSpPr>
        <p:spPr>
          <a:xfrm>
            <a:off x="838200" y="648930"/>
            <a:ext cx="10515600" cy="1093581"/>
          </a:xfrm>
        </p:spPr>
        <p:txBody>
          <a:bodyPr/>
          <a:lstStyle/>
          <a:p>
            <a:r>
              <a:rPr lang="en-US" dirty="0">
                <a:solidFill>
                  <a:srgbClr val="F74BD6"/>
                </a:solidFill>
                <a:latin typeface="Consolas" panose="020B0609020204030204" pitchFamily="49" charset="0"/>
                <a:ea typeface="Menlo" panose="020B0609030804020204" pitchFamily="49" charset="0"/>
                <a:cs typeface="Consolas" panose="020B0609020204030204" pitchFamily="49" charset="0"/>
              </a:rPr>
              <a:t>Basic symbols</a:t>
            </a:r>
          </a:p>
        </p:txBody>
      </p:sp>
      <p:sp>
        <p:nvSpPr>
          <p:cNvPr id="10" name="TextBox 9">
            <a:extLst>
              <a:ext uri="{FF2B5EF4-FFF2-40B4-BE49-F238E27FC236}">
                <a16:creationId xmlns:a16="http://schemas.microsoft.com/office/drawing/2014/main" id="{AAB049A6-2BD2-404B-8611-1EBB070FC57D}"/>
              </a:ext>
            </a:extLst>
          </p:cNvPr>
          <p:cNvSpPr txBox="1"/>
          <p:nvPr/>
        </p:nvSpPr>
        <p:spPr>
          <a:xfrm>
            <a:off x="708604" y="1586572"/>
            <a:ext cx="1166304" cy="369332"/>
          </a:xfrm>
          <a:prstGeom prst="rect">
            <a:avLst/>
          </a:prstGeom>
          <a:solidFill>
            <a:srgbClr val="231F20"/>
          </a:solidFill>
        </p:spPr>
        <p:txBody>
          <a:bodyPr wrap="square" rtlCol="0" anchor="ctr">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Ground</a:t>
            </a:r>
          </a:p>
        </p:txBody>
      </p:sp>
      <p:sp>
        <p:nvSpPr>
          <p:cNvPr id="16" name="Rounded Rectangle 4">
            <a:extLst>
              <a:ext uri="{FF2B5EF4-FFF2-40B4-BE49-F238E27FC236}">
                <a16:creationId xmlns:a16="http://schemas.microsoft.com/office/drawing/2014/main" id="{62BF8E18-1F37-410D-BC94-2CE70114ADC1}"/>
              </a:ext>
            </a:extLst>
          </p:cNvPr>
          <p:cNvSpPr/>
          <p:nvPr/>
        </p:nvSpPr>
        <p:spPr>
          <a:xfrm>
            <a:off x="2342404" y="1800485"/>
            <a:ext cx="1590235" cy="1076464"/>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endParaRPr lang="en-US" sz="2400" dirty="0">
              <a:latin typeface="Gill Sans MT" panose="020B0502020104020203" pitchFamily="34" charset="77"/>
            </a:endParaRPr>
          </a:p>
        </p:txBody>
      </p:sp>
      <p:sp>
        <p:nvSpPr>
          <p:cNvPr id="17" name="TextBox 16">
            <a:extLst>
              <a:ext uri="{FF2B5EF4-FFF2-40B4-BE49-F238E27FC236}">
                <a16:creationId xmlns:a16="http://schemas.microsoft.com/office/drawing/2014/main" id="{94F0BC4D-C244-4F52-8B02-8624EC8E2817}"/>
              </a:ext>
            </a:extLst>
          </p:cNvPr>
          <p:cNvSpPr txBox="1"/>
          <p:nvPr/>
        </p:nvSpPr>
        <p:spPr>
          <a:xfrm>
            <a:off x="2385418" y="1583861"/>
            <a:ext cx="1504203" cy="369332"/>
          </a:xfrm>
          <a:prstGeom prst="rect">
            <a:avLst/>
          </a:prstGeom>
          <a:solidFill>
            <a:srgbClr val="231F20"/>
          </a:solidFill>
        </p:spPr>
        <p:txBody>
          <a:bodyPr wrap="square" rtlCol="0" anchor="ctr">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Power Source</a:t>
            </a:r>
          </a:p>
        </p:txBody>
      </p:sp>
      <p:pic>
        <p:nvPicPr>
          <p:cNvPr id="7176" name="Picture 8" descr="How to Read a Schematic - learn.sparkfun.com">
            <a:extLst>
              <a:ext uri="{FF2B5EF4-FFF2-40B4-BE49-F238E27FC236}">
                <a16:creationId xmlns:a16="http://schemas.microsoft.com/office/drawing/2014/main" id="{94BC23C5-3960-42CD-96D8-33C3BE867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2403" y="1953193"/>
            <a:ext cx="1590235" cy="755122"/>
          </a:xfrm>
          <a:prstGeom prst="rect">
            <a:avLst/>
          </a:prstGeom>
          <a:noFill/>
          <a:extLst>
            <a:ext uri="{909E8E84-426E-40DD-AFC4-6F175D3DCCD1}">
              <a14:hiddenFill xmlns:a14="http://schemas.microsoft.com/office/drawing/2010/main">
                <a:solidFill>
                  <a:srgbClr val="FFFFFF"/>
                </a:solidFill>
              </a14:hiddenFill>
            </a:ext>
          </a:extLst>
        </p:spPr>
      </p:pic>
      <p:sp>
        <p:nvSpPr>
          <p:cNvPr id="28" name="Rounded Rectangle 4">
            <a:extLst>
              <a:ext uri="{FF2B5EF4-FFF2-40B4-BE49-F238E27FC236}">
                <a16:creationId xmlns:a16="http://schemas.microsoft.com/office/drawing/2014/main" id="{88C771B9-1BE8-40CE-A22F-4D3EAE53AA9F}"/>
              </a:ext>
            </a:extLst>
          </p:cNvPr>
          <p:cNvSpPr/>
          <p:nvPr/>
        </p:nvSpPr>
        <p:spPr>
          <a:xfrm>
            <a:off x="4226640" y="1800485"/>
            <a:ext cx="1590235" cy="1076464"/>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endParaRPr lang="en-US" sz="2400" dirty="0">
              <a:latin typeface="Gill Sans MT" panose="020B0502020104020203" pitchFamily="34" charset="77"/>
            </a:endParaRPr>
          </a:p>
        </p:txBody>
      </p:sp>
      <p:sp>
        <p:nvSpPr>
          <p:cNvPr id="29" name="TextBox 28">
            <a:extLst>
              <a:ext uri="{FF2B5EF4-FFF2-40B4-BE49-F238E27FC236}">
                <a16:creationId xmlns:a16="http://schemas.microsoft.com/office/drawing/2014/main" id="{51EC3109-8518-4661-B300-09D6F302476F}"/>
              </a:ext>
            </a:extLst>
          </p:cNvPr>
          <p:cNvSpPr txBox="1"/>
          <p:nvPr/>
        </p:nvSpPr>
        <p:spPr>
          <a:xfrm>
            <a:off x="4434063" y="1586572"/>
            <a:ext cx="1166304" cy="369332"/>
          </a:xfrm>
          <a:prstGeom prst="rect">
            <a:avLst/>
          </a:prstGeom>
          <a:solidFill>
            <a:srgbClr val="231F20"/>
          </a:solidFill>
        </p:spPr>
        <p:txBody>
          <a:bodyPr wrap="square" rtlCol="0" anchor="ctr">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Battery</a:t>
            </a:r>
          </a:p>
        </p:txBody>
      </p:sp>
      <p:sp>
        <p:nvSpPr>
          <p:cNvPr id="30" name="Rounded Rectangle 4">
            <a:extLst>
              <a:ext uri="{FF2B5EF4-FFF2-40B4-BE49-F238E27FC236}">
                <a16:creationId xmlns:a16="http://schemas.microsoft.com/office/drawing/2014/main" id="{423F8DCC-2BEB-4216-A957-339ABFD7DE92}"/>
              </a:ext>
            </a:extLst>
          </p:cNvPr>
          <p:cNvSpPr/>
          <p:nvPr/>
        </p:nvSpPr>
        <p:spPr>
          <a:xfrm>
            <a:off x="6067863" y="1800485"/>
            <a:ext cx="1590235" cy="1076464"/>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endParaRPr lang="en-US" sz="2400" dirty="0">
              <a:latin typeface="Gill Sans MT" panose="020B0502020104020203" pitchFamily="34" charset="77"/>
            </a:endParaRPr>
          </a:p>
        </p:txBody>
      </p:sp>
      <p:sp>
        <p:nvSpPr>
          <p:cNvPr id="31" name="TextBox 30">
            <a:extLst>
              <a:ext uri="{FF2B5EF4-FFF2-40B4-BE49-F238E27FC236}">
                <a16:creationId xmlns:a16="http://schemas.microsoft.com/office/drawing/2014/main" id="{CF7B21A7-2458-4F53-A8EC-F2340C6FE182}"/>
              </a:ext>
            </a:extLst>
          </p:cNvPr>
          <p:cNvSpPr txBox="1"/>
          <p:nvPr/>
        </p:nvSpPr>
        <p:spPr>
          <a:xfrm>
            <a:off x="6110877" y="1583861"/>
            <a:ext cx="1504203" cy="369332"/>
          </a:xfrm>
          <a:prstGeom prst="rect">
            <a:avLst/>
          </a:prstGeom>
          <a:solidFill>
            <a:srgbClr val="231F20"/>
          </a:solidFill>
        </p:spPr>
        <p:txBody>
          <a:bodyPr wrap="square" rtlCol="0" anchor="ctr">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Power</a:t>
            </a:r>
          </a:p>
        </p:txBody>
      </p:sp>
      <p:pic>
        <p:nvPicPr>
          <p:cNvPr id="7178" name="Picture 10" descr="Power supply symbols – peterbudai">
            <a:extLst>
              <a:ext uri="{FF2B5EF4-FFF2-40B4-BE49-F238E27FC236}">
                <a16:creationId xmlns:a16="http://schemas.microsoft.com/office/drawing/2014/main" id="{45AAC334-436A-4F5A-9AEE-E40D20F0FE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01" t="35591" r="61304" b="30555"/>
          <a:stretch/>
        </p:blipFill>
        <p:spPr bwMode="auto">
          <a:xfrm>
            <a:off x="4556264" y="1935466"/>
            <a:ext cx="923592" cy="872556"/>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How to Read a Schematic - learn.sparkfun.com">
            <a:extLst>
              <a:ext uri="{FF2B5EF4-FFF2-40B4-BE49-F238E27FC236}">
                <a16:creationId xmlns:a16="http://schemas.microsoft.com/office/drawing/2014/main" id="{F3D15D41-FCAA-46A1-9D29-5BE81734DC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r="63608" b="56786"/>
          <a:stretch/>
        </p:blipFill>
        <p:spPr bwMode="auto">
          <a:xfrm>
            <a:off x="6110877" y="2011167"/>
            <a:ext cx="1504203" cy="620287"/>
          </a:xfrm>
          <a:prstGeom prst="rect">
            <a:avLst/>
          </a:prstGeom>
          <a:noFill/>
          <a:extLst>
            <a:ext uri="{909E8E84-426E-40DD-AFC4-6F175D3DCCD1}">
              <a14:hiddenFill xmlns:a14="http://schemas.microsoft.com/office/drawing/2010/main">
                <a:solidFill>
                  <a:srgbClr val="FFFFFF"/>
                </a:solidFill>
              </a14:hiddenFill>
            </a:ext>
          </a:extLst>
        </p:spPr>
      </p:pic>
      <p:sp>
        <p:nvSpPr>
          <p:cNvPr id="35" name="Rounded Rectangle 4">
            <a:extLst>
              <a:ext uri="{FF2B5EF4-FFF2-40B4-BE49-F238E27FC236}">
                <a16:creationId xmlns:a16="http://schemas.microsoft.com/office/drawing/2014/main" id="{33AE34C0-BC69-4FB3-9963-B4AB8697420E}"/>
              </a:ext>
            </a:extLst>
          </p:cNvPr>
          <p:cNvSpPr/>
          <p:nvPr/>
        </p:nvSpPr>
        <p:spPr>
          <a:xfrm>
            <a:off x="7909082" y="1800485"/>
            <a:ext cx="1590235" cy="1076464"/>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endParaRPr lang="en-US" sz="2400" dirty="0">
              <a:latin typeface="Gill Sans MT" panose="020B0502020104020203" pitchFamily="34" charset="77"/>
            </a:endParaRPr>
          </a:p>
        </p:txBody>
      </p:sp>
      <p:sp>
        <p:nvSpPr>
          <p:cNvPr id="36" name="TextBox 35">
            <a:extLst>
              <a:ext uri="{FF2B5EF4-FFF2-40B4-BE49-F238E27FC236}">
                <a16:creationId xmlns:a16="http://schemas.microsoft.com/office/drawing/2014/main" id="{A35C6533-0603-436C-BACD-3667367D0C96}"/>
              </a:ext>
            </a:extLst>
          </p:cNvPr>
          <p:cNvSpPr txBox="1"/>
          <p:nvPr/>
        </p:nvSpPr>
        <p:spPr>
          <a:xfrm>
            <a:off x="7952096" y="1583861"/>
            <a:ext cx="1504203" cy="369332"/>
          </a:xfrm>
          <a:prstGeom prst="rect">
            <a:avLst/>
          </a:prstGeom>
          <a:solidFill>
            <a:srgbClr val="231F20"/>
          </a:solidFill>
        </p:spPr>
        <p:txBody>
          <a:bodyPr wrap="square" rtlCol="0" anchor="ctr">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Diode</a:t>
            </a:r>
          </a:p>
        </p:txBody>
      </p:sp>
      <p:pic>
        <p:nvPicPr>
          <p:cNvPr id="7182" name="Picture 14" descr="Diodes - learn.sparkfun.com">
            <a:extLst>
              <a:ext uri="{FF2B5EF4-FFF2-40B4-BE49-F238E27FC236}">
                <a16:creationId xmlns:a16="http://schemas.microsoft.com/office/drawing/2014/main" id="{C69E3CA1-A4F3-452B-8B6C-E94C927498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52096" y="2011167"/>
            <a:ext cx="1478041" cy="572985"/>
          </a:xfrm>
          <a:prstGeom prst="rect">
            <a:avLst/>
          </a:prstGeom>
          <a:noFill/>
          <a:extLst>
            <a:ext uri="{909E8E84-426E-40DD-AFC4-6F175D3DCCD1}">
              <a14:hiddenFill xmlns:a14="http://schemas.microsoft.com/office/drawing/2010/main">
                <a:solidFill>
                  <a:srgbClr val="FFFFFF"/>
                </a:solidFill>
              </a14:hiddenFill>
            </a:ext>
          </a:extLst>
        </p:spPr>
      </p:pic>
      <p:sp>
        <p:nvSpPr>
          <p:cNvPr id="39" name="Rounded Rectangle 4">
            <a:extLst>
              <a:ext uri="{FF2B5EF4-FFF2-40B4-BE49-F238E27FC236}">
                <a16:creationId xmlns:a16="http://schemas.microsoft.com/office/drawing/2014/main" id="{37106DE2-3D80-41F2-AA55-945A0556DB60}"/>
              </a:ext>
            </a:extLst>
          </p:cNvPr>
          <p:cNvSpPr/>
          <p:nvPr/>
        </p:nvSpPr>
        <p:spPr>
          <a:xfrm>
            <a:off x="9750297" y="1800485"/>
            <a:ext cx="1590235" cy="1076464"/>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endParaRPr lang="en-US" sz="2400" dirty="0">
              <a:latin typeface="Gill Sans MT" panose="020B0502020104020203" pitchFamily="34" charset="77"/>
            </a:endParaRPr>
          </a:p>
        </p:txBody>
      </p:sp>
      <p:sp>
        <p:nvSpPr>
          <p:cNvPr id="40" name="TextBox 39">
            <a:extLst>
              <a:ext uri="{FF2B5EF4-FFF2-40B4-BE49-F238E27FC236}">
                <a16:creationId xmlns:a16="http://schemas.microsoft.com/office/drawing/2014/main" id="{699C4020-A4AA-41B8-8BC4-D86A3F0F0E17}"/>
              </a:ext>
            </a:extLst>
          </p:cNvPr>
          <p:cNvSpPr txBox="1"/>
          <p:nvPr/>
        </p:nvSpPr>
        <p:spPr>
          <a:xfrm>
            <a:off x="9793311" y="1583861"/>
            <a:ext cx="1504203" cy="369332"/>
          </a:xfrm>
          <a:prstGeom prst="rect">
            <a:avLst/>
          </a:prstGeom>
          <a:solidFill>
            <a:srgbClr val="231F20"/>
          </a:solidFill>
        </p:spPr>
        <p:txBody>
          <a:bodyPr wrap="square" rtlCol="0" anchor="ctr">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LED</a:t>
            </a:r>
          </a:p>
        </p:txBody>
      </p:sp>
      <p:pic>
        <p:nvPicPr>
          <p:cNvPr id="41" name="Picture 14">
            <a:extLst>
              <a:ext uri="{FF2B5EF4-FFF2-40B4-BE49-F238E27FC236}">
                <a16:creationId xmlns:a16="http://schemas.microsoft.com/office/drawing/2014/main" id="{F370CEF7-DEDD-42F8-8523-F46198D31650}"/>
              </a:ext>
            </a:extLst>
          </p:cNvPr>
          <p:cNvPicPr>
            <a:picLocks noChangeAspect="1" noChangeArrowheads="1"/>
          </p:cNvPicPr>
          <p:nvPr/>
        </p:nvPicPr>
        <p:blipFill rotWithShape="1">
          <a:blip r:embed="rId8"/>
          <a:srcRect t="8380" b="30511"/>
          <a:stretch/>
        </p:blipFill>
        <p:spPr bwMode="auto">
          <a:xfrm>
            <a:off x="9793311" y="1953193"/>
            <a:ext cx="1504203" cy="689395"/>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4">
            <a:extLst>
              <a:ext uri="{FF2B5EF4-FFF2-40B4-BE49-F238E27FC236}">
                <a16:creationId xmlns:a16="http://schemas.microsoft.com/office/drawing/2014/main" id="{117F6D1F-CDD2-4E43-A65F-70C8C505279E}"/>
              </a:ext>
            </a:extLst>
          </p:cNvPr>
          <p:cNvSpPr/>
          <p:nvPr/>
        </p:nvSpPr>
        <p:spPr>
          <a:xfrm>
            <a:off x="501180" y="3246281"/>
            <a:ext cx="1590235" cy="1076464"/>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endParaRPr lang="en-US" sz="2400" dirty="0">
              <a:latin typeface="Gill Sans MT" panose="020B0502020104020203" pitchFamily="34" charset="77"/>
            </a:endParaRPr>
          </a:p>
        </p:txBody>
      </p:sp>
      <p:sp>
        <p:nvSpPr>
          <p:cNvPr id="46" name="TextBox 45">
            <a:extLst>
              <a:ext uri="{FF2B5EF4-FFF2-40B4-BE49-F238E27FC236}">
                <a16:creationId xmlns:a16="http://schemas.microsoft.com/office/drawing/2014/main" id="{DE560A82-9EA4-4445-A1C9-10BD0BB01917}"/>
              </a:ext>
            </a:extLst>
          </p:cNvPr>
          <p:cNvSpPr txBox="1"/>
          <p:nvPr/>
        </p:nvSpPr>
        <p:spPr>
          <a:xfrm>
            <a:off x="708603" y="3032368"/>
            <a:ext cx="1166304" cy="369332"/>
          </a:xfrm>
          <a:prstGeom prst="rect">
            <a:avLst/>
          </a:prstGeom>
          <a:solidFill>
            <a:srgbClr val="231F20"/>
          </a:solidFill>
        </p:spPr>
        <p:txBody>
          <a:bodyPr wrap="square" rtlCol="0" anchor="ctr">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Crystal</a:t>
            </a:r>
          </a:p>
        </p:txBody>
      </p:sp>
      <p:sp>
        <p:nvSpPr>
          <p:cNvPr id="47" name="Rounded Rectangle 4">
            <a:extLst>
              <a:ext uri="{FF2B5EF4-FFF2-40B4-BE49-F238E27FC236}">
                <a16:creationId xmlns:a16="http://schemas.microsoft.com/office/drawing/2014/main" id="{4DDBDAE8-8CAD-4536-8667-32A7697EAD07}"/>
              </a:ext>
            </a:extLst>
          </p:cNvPr>
          <p:cNvSpPr/>
          <p:nvPr/>
        </p:nvSpPr>
        <p:spPr>
          <a:xfrm>
            <a:off x="2342403" y="3246281"/>
            <a:ext cx="1590235" cy="1076464"/>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endParaRPr lang="en-US" sz="2400" dirty="0">
              <a:latin typeface="Gill Sans MT" panose="020B0502020104020203" pitchFamily="34" charset="77"/>
            </a:endParaRPr>
          </a:p>
        </p:txBody>
      </p:sp>
      <p:sp>
        <p:nvSpPr>
          <p:cNvPr id="48" name="TextBox 47">
            <a:extLst>
              <a:ext uri="{FF2B5EF4-FFF2-40B4-BE49-F238E27FC236}">
                <a16:creationId xmlns:a16="http://schemas.microsoft.com/office/drawing/2014/main" id="{0077E10F-AD5F-4615-A4E3-9983C39EABBB}"/>
              </a:ext>
            </a:extLst>
          </p:cNvPr>
          <p:cNvSpPr txBox="1"/>
          <p:nvPr/>
        </p:nvSpPr>
        <p:spPr>
          <a:xfrm>
            <a:off x="2385417" y="3029657"/>
            <a:ext cx="1504203" cy="369332"/>
          </a:xfrm>
          <a:prstGeom prst="rect">
            <a:avLst/>
          </a:prstGeom>
          <a:solidFill>
            <a:srgbClr val="231F20"/>
          </a:solidFill>
        </p:spPr>
        <p:txBody>
          <a:bodyPr wrap="square" rtlCol="0" anchor="ctr">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Transistor</a:t>
            </a:r>
          </a:p>
        </p:txBody>
      </p:sp>
      <p:sp>
        <p:nvSpPr>
          <p:cNvPr id="50" name="Rounded Rectangle 4">
            <a:extLst>
              <a:ext uri="{FF2B5EF4-FFF2-40B4-BE49-F238E27FC236}">
                <a16:creationId xmlns:a16="http://schemas.microsoft.com/office/drawing/2014/main" id="{1CD74329-75CD-459E-AB8D-23B13A3E9E47}"/>
              </a:ext>
            </a:extLst>
          </p:cNvPr>
          <p:cNvSpPr/>
          <p:nvPr/>
        </p:nvSpPr>
        <p:spPr>
          <a:xfrm>
            <a:off x="4226639" y="3246281"/>
            <a:ext cx="1590235" cy="1076464"/>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endParaRPr lang="en-US" sz="2400" dirty="0">
              <a:latin typeface="Gill Sans MT" panose="020B0502020104020203" pitchFamily="34" charset="77"/>
            </a:endParaRPr>
          </a:p>
        </p:txBody>
      </p:sp>
      <p:sp>
        <p:nvSpPr>
          <p:cNvPr id="51" name="TextBox 50">
            <a:extLst>
              <a:ext uri="{FF2B5EF4-FFF2-40B4-BE49-F238E27FC236}">
                <a16:creationId xmlns:a16="http://schemas.microsoft.com/office/drawing/2014/main" id="{4A452B36-D04D-4141-BA7D-DA54DF94F15A}"/>
              </a:ext>
            </a:extLst>
          </p:cNvPr>
          <p:cNvSpPr txBox="1"/>
          <p:nvPr/>
        </p:nvSpPr>
        <p:spPr>
          <a:xfrm>
            <a:off x="4434062" y="3032368"/>
            <a:ext cx="1166304" cy="369332"/>
          </a:xfrm>
          <a:prstGeom prst="rect">
            <a:avLst/>
          </a:prstGeom>
          <a:solidFill>
            <a:srgbClr val="231F20"/>
          </a:solidFill>
        </p:spPr>
        <p:txBody>
          <a:bodyPr wrap="square" rtlCol="0" anchor="ctr">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Resistors</a:t>
            </a:r>
          </a:p>
        </p:txBody>
      </p:sp>
      <p:sp>
        <p:nvSpPr>
          <p:cNvPr id="52" name="Rounded Rectangle 4">
            <a:extLst>
              <a:ext uri="{FF2B5EF4-FFF2-40B4-BE49-F238E27FC236}">
                <a16:creationId xmlns:a16="http://schemas.microsoft.com/office/drawing/2014/main" id="{742EA683-0F9F-4024-AFC8-A18AFE726E58}"/>
              </a:ext>
            </a:extLst>
          </p:cNvPr>
          <p:cNvSpPr/>
          <p:nvPr/>
        </p:nvSpPr>
        <p:spPr>
          <a:xfrm>
            <a:off x="6067862" y="3246281"/>
            <a:ext cx="1590235" cy="1076464"/>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endParaRPr lang="en-US" sz="2400" dirty="0">
              <a:latin typeface="Gill Sans MT" panose="020B0502020104020203" pitchFamily="34" charset="77"/>
            </a:endParaRPr>
          </a:p>
        </p:txBody>
      </p:sp>
      <p:sp>
        <p:nvSpPr>
          <p:cNvPr id="53" name="TextBox 52">
            <a:extLst>
              <a:ext uri="{FF2B5EF4-FFF2-40B4-BE49-F238E27FC236}">
                <a16:creationId xmlns:a16="http://schemas.microsoft.com/office/drawing/2014/main" id="{9F457830-6949-4C40-9A15-02A6531985A5}"/>
              </a:ext>
            </a:extLst>
          </p:cNvPr>
          <p:cNvSpPr txBox="1"/>
          <p:nvPr/>
        </p:nvSpPr>
        <p:spPr>
          <a:xfrm>
            <a:off x="6110876" y="2891158"/>
            <a:ext cx="1504203" cy="646331"/>
          </a:xfrm>
          <a:prstGeom prst="rect">
            <a:avLst/>
          </a:prstGeom>
          <a:solidFill>
            <a:srgbClr val="231F20"/>
          </a:solidFill>
        </p:spPr>
        <p:txBody>
          <a:bodyPr wrap="square" rtlCol="0" anchor="ctr">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Variable Resistors</a:t>
            </a:r>
          </a:p>
        </p:txBody>
      </p:sp>
      <p:sp>
        <p:nvSpPr>
          <p:cNvPr id="56" name="Rounded Rectangle 4">
            <a:extLst>
              <a:ext uri="{FF2B5EF4-FFF2-40B4-BE49-F238E27FC236}">
                <a16:creationId xmlns:a16="http://schemas.microsoft.com/office/drawing/2014/main" id="{00DBEBBA-2960-4F61-BECA-720FF082E6BB}"/>
              </a:ext>
            </a:extLst>
          </p:cNvPr>
          <p:cNvSpPr/>
          <p:nvPr/>
        </p:nvSpPr>
        <p:spPr>
          <a:xfrm>
            <a:off x="7909081" y="3246281"/>
            <a:ext cx="1590235" cy="1076464"/>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endParaRPr lang="en-US" sz="2400" dirty="0">
              <a:latin typeface="Gill Sans MT" panose="020B0502020104020203" pitchFamily="34" charset="77"/>
            </a:endParaRPr>
          </a:p>
        </p:txBody>
      </p:sp>
      <p:sp>
        <p:nvSpPr>
          <p:cNvPr id="57" name="TextBox 56">
            <a:extLst>
              <a:ext uri="{FF2B5EF4-FFF2-40B4-BE49-F238E27FC236}">
                <a16:creationId xmlns:a16="http://schemas.microsoft.com/office/drawing/2014/main" id="{6A31BD46-F8A7-45F2-8378-738BD20C7CF8}"/>
              </a:ext>
            </a:extLst>
          </p:cNvPr>
          <p:cNvSpPr txBox="1"/>
          <p:nvPr/>
        </p:nvSpPr>
        <p:spPr>
          <a:xfrm>
            <a:off x="7952095" y="2952713"/>
            <a:ext cx="1504203" cy="523220"/>
          </a:xfrm>
          <a:prstGeom prst="rect">
            <a:avLst/>
          </a:prstGeom>
          <a:solidFill>
            <a:srgbClr val="231F20"/>
          </a:solidFill>
        </p:spPr>
        <p:txBody>
          <a:bodyPr wrap="square" rtlCol="0" anchor="ctr">
            <a:spAutoFit/>
          </a:bodyPr>
          <a:lstStyle/>
          <a:p>
            <a:pPr algn="ctr"/>
            <a:r>
              <a:rPr lang="en-US" sz="1400" dirty="0">
                <a:latin typeface="Gill Sans MT" panose="020B0502020104020203" pitchFamily="34" charset="77"/>
                <a:ea typeface="Menlo" panose="020B0609030804020204" pitchFamily="49" charset="0"/>
                <a:cs typeface="Menlo" panose="020B0609030804020204" pitchFamily="49" charset="0"/>
              </a:rPr>
              <a:t>Light Dependent Resistor</a:t>
            </a:r>
          </a:p>
        </p:txBody>
      </p:sp>
      <p:sp>
        <p:nvSpPr>
          <p:cNvPr id="59" name="Rounded Rectangle 4">
            <a:extLst>
              <a:ext uri="{FF2B5EF4-FFF2-40B4-BE49-F238E27FC236}">
                <a16:creationId xmlns:a16="http://schemas.microsoft.com/office/drawing/2014/main" id="{A612AB6E-3C34-40F7-B147-D9E01D8C4AC6}"/>
              </a:ext>
            </a:extLst>
          </p:cNvPr>
          <p:cNvSpPr/>
          <p:nvPr/>
        </p:nvSpPr>
        <p:spPr>
          <a:xfrm>
            <a:off x="9750296" y="3246281"/>
            <a:ext cx="1590235" cy="1076464"/>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endParaRPr lang="en-US" sz="2400" dirty="0">
              <a:latin typeface="Gill Sans MT" panose="020B0502020104020203" pitchFamily="34" charset="77"/>
            </a:endParaRPr>
          </a:p>
        </p:txBody>
      </p:sp>
      <p:sp>
        <p:nvSpPr>
          <p:cNvPr id="60" name="TextBox 59">
            <a:extLst>
              <a:ext uri="{FF2B5EF4-FFF2-40B4-BE49-F238E27FC236}">
                <a16:creationId xmlns:a16="http://schemas.microsoft.com/office/drawing/2014/main" id="{FF432193-B90E-4B19-B5C6-4CE4D947821D}"/>
              </a:ext>
            </a:extLst>
          </p:cNvPr>
          <p:cNvSpPr txBox="1"/>
          <p:nvPr/>
        </p:nvSpPr>
        <p:spPr>
          <a:xfrm>
            <a:off x="9793310" y="3029657"/>
            <a:ext cx="1504203" cy="369332"/>
          </a:xfrm>
          <a:prstGeom prst="rect">
            <a:avLst/>
          </a:prstGeom>
          <a:solidFill>
            <a:srgbClr val="231F20"/>
          </a:solidFill>
        </p:spPr>
        <p:txBody>
          <a:bodyPr wrap="square" rtlCol="0" anchor="ctr">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Transformer</a:t>
            </a:r>
          </a:p>
        </p:txBody>
      </p:sp>
      <p:pic>
        <p:nvPicPr>
          <p:cNvPr id="7190" name="Picture 22" descr="Schematic Symbols - The Essential Symbols You Should Know">
            <a:extLst>
              <a:ext uri="{FF2B5EF4-FFF2-40B4-BE49-F238E27FC236}">
                <a16:creationId xmlns:a16="http://schemas.microsoft.com/office/drawing/2014/main" id="{FE0F5FC0-1F95-47A3-B645-996AB524F8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17919"/>
          <a:stretch/>
        </p:blipFill>
        <p:spPr bwMode="auto">
          <a:xfrm>
            <a:off x="894487" y="3323494"/>
            <a:ext cx="781668" cy="930324"/>
          </a:xfrm>
          <a:prstGeom prst="rect">
            <a:avLst/>
          </a:prstGeom>
          <a:noFill/>
          <a:extLst>
            <a:ext uri="{909E8E84-426E-40DD-AFC4-6F175D3DCCD1}">
              <a14:hiddenFill xmlns:a14="http://schemas.microsoft.com/office/drawing/2010/main">
                <a:solidFill>
                  <a:srgbClr val="FFFFFF"/>
                </a:solidFill>
              </a14:hiddenFill>
            </a:ext>
          </a:extLst>
        </p:spPr>
      </p:pic>
      <p:pic>
        <p:nvPicPr>
          <p:cNvPr id="7192" name="Picture 24" descr="BJT Transistors: Symbol, Construction, Working, Characteristics &amp;amp;  Applications">
            <a:extLst>
              <a:ext uri="{FF2B5EF4-FFF2-40B4-BE49-F238E27FC236}">
                <a16:creationId xmlns:a16="http://schemas.microsoft.com/office/drawing/2014/main" id="{B817CE00-133B-4F12-9B62-70715ECBD9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85409" y="3323494"/>
            <a:ext cx="1514495" cy="869321"/>
          </a:xfrm>
          <a:prstGeom prst="rect">
            <a:avLst/>
          </a:prstGeom>
          <a:noFill/>
          <a:extLst>
            <a:ext uri="{909E8E84-426E-40DD-AFC4-6F175D3DCCD1}">
              <a14:hiddenFill xmlns:a14="http://schemas.microsoft.com/office/drawing/2010/main">
                <a:solidFill>
                  <a:srgbClr val="FFFFFF"/>
                </a:solidFill>
              </a14:hiddenFill>
            </a:ext>
          </a:extLst>
        </p:spPr>
      </p:pic>
      <p:pic>
        <p:nvPicPr>
          <p:cNvPr id="7196" name="Picture 28" descr="Basic Electronics - Fixed Resistors - Tutorialspoint">
            <a:extLst>
              <a:ext uri="{FF2B5EF4-FFF2-40B4-BE49-F238E27FC236}">
                <a16:creationId xmlns:a16="http://schemas.microsoft.com/office/drawing/2014/main" id="{385D93B7-FF61-4098-BF2C-01B31D98DB3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35499"/>
          <a:stretch/>
        </p:blipFill>
        <p:spPr bwMode="auto">
          <a:xfrm>
            <a:off x="4265653" y="3596317"/>
            <a:ext cx="1503122" cy="337722"/>
          </a:xfrm>
          <a:prstGeom prst="rect">
            <a:avLst/>
          </a:prstGeom>
          <a:noFill/>
          <a:extLst>
            <a:ext uri="{909E8E84-426E-40DD-AFC4-6F175D3DCCD1}">
              <a14:hiddenFill xmlns:a14="http://schemas.microsoft.com/office/drawing/2010/main">
                <a:solidFill>
                  <a:srgbClr val="FFFFFF"/>
                </a:solidFill>
              </a14:hiddenFill>
            </a:ext>
          </a:extLst>
        </p:spPr>
      </p:pic>
      <p:pic>
        <p:nvPicPr>
          <p:cNvPr id="7198" name="Picture 30" descr="Symbol a variable resistor with linear control Vector Image">
            <a:extLst>
              <a:ext uri="{FF2B5EF4-FFF2-40B4-BE49-F238E27FC236}">
                <a16:creationId xmlns:a16="http://schemas.microsoft.com/office/drawing/2014/main" id="{763CED64-8003-4938-8E23-B185C0F5AAA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7511" b="15584"/>
          <a:stretch/>
        </p:blipFill>
        <p:spPr bwMode="auto">
          <a:xfrm>
            <a:off x="6110875" y="3526869"/>
            <a:ext cx="690688" cy="572985"/>
          </a:xfrm>
          <a:prstGeom prst="rect">
            <a:avLst/>
          </a:prstGeom>
          <a:noFill/>
          <a:extLst>
            <a:ext uri="{909E8E84-426E-40DD-AFC4-6F175D3DCCD1}">
              <a14:hiddenFill xmlns:a14="http://schemas.microsoft.com/office/drawing/2010/main">
                <a:solidFill>
                  <a:srgbClr val="FFFFFF"/>
                </a:solidFill>
              </a14:hiddenFill>
            </a:ext>
          </a:extLst>
        </p:spPr>
      </p:pic>
      <p:pic>
        <p:nvPicPr>
          <p:cNvPr id="7200" name="Picture 32" descr="Variable Resistor - Working, Construction, Characteristics, &amp;amp; Applications">
            <a:extLst>
              <a:ext uri="{FF2B5EF4-FFF2-40B4-BE49-F238E27FC236}">
                <a16:creationId xmlns:a16="http://schemas.microsoft.com/office/drawing/2014/main" id="{D24AC5A2-6CD2-469A-BA48-1E00CD5983F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62249" r="25989" b="6930"/>
          <a:stretch/>
        </p:blipFill>
        <p:spPr bwMode="auto">
          <a:xfrm>
            <a:off x="6801563" y="3603565"/>
            <a:ext cx="782786" cy="361895"/>
          </a:xfrm>
          <a:prstGeom prst="rect">
            <a:avLst/>
          </a:prstGeom>
          <a:noFill/>
          <a:extLst>
            <a:ext uri="{909E8E84-426E-40DD-AFC4-6F175D3DCCD1}">
              <a14:hiddenFill xmlns:a14="http://schemas.microsoft.com/office/drawing/2010/main">
                <a:solidFill>
                  <a:srgbClr val="FFFFFF"/>
                </a:solidFill>
              </a14:hiddenFill>
            </a:ext>
          </a:extLst>
        </p:spPr>
      </p:pic>
      <p:pic>
        <p:nvPicPr>
          <p:cNvPr id="7202" name="Picture 34" descr="LDR (Light Dependent Resistor)">
            <a:extLst>
              <a:ext uri="{FF2B5EF4-FFF2-40B4-BE49-F238E27FC236}">
                <a16:creationId xmlns:a16="http://schemas.microsoft.com/office/drawing/2014/main" id="{3758D468-9A5A-4A15-8C6F-444807DE5089}"/>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239" r="5418" b="22269"/>
          <a:stretch/>
        </p:blipFill>
        <p:spPr bwMode="auto">
          <a:xfrm>
            <a:off x="7952095" y="3501745"/>
            <a:ext cx="1498187" cy="483882"/>
          </a:xfrm>
          <a:prstGeom prst="rect">
            <a:avLst/>
          </a:prstGeom>
          <a:noFill/>
          <a:extLst>
            <a:ext uri="{909E8E84-426E-40DD-AFC4-6F175D3DCCD1}">
              <a14:hiddenFill xmlns:a14="http://schemas.microsoft.com/office/drawing/2010/main">
                <a:solidFill>
                  <a:srgbClr val="FFFFFF"/>
                </a:solidFill>
              </a14:hiddenFill>
            </a:ext>
          </a:extLst>
        </p:spPr>
      </p:pic>
      <p:pic>
        <p:nvPicPr>
          <p:cNvPr id="7206" name="Picture 38" descr="Transformer Symbol Images, Stock Photos &amp;amp; Vectors | Shutterstock">
            <a:extLst>
              <a:ext uri="{FF2B5EF4-FFF2-40B4-BE49-F238E27FC236}">
                <a16:creationId xmlns:a16="http://schemas.microsoft.com/office/drawing/2014/main" id="{93BE828D-5030-49AD-8B3A-8CBD6E4DD9BE}"/>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5121" t="22270" r="21510" b="29885"/>
          <a:stretch/>
        </p:blipFill>
        <p:spPr bwMode="auto">
          <a:xfrm>
            <a:off x="10098308" y="3350923"/>
            <a:ext cx="893588" cy="862708"/>
          </a:xfrm>
          <a:prstGeom prst="rect">
            <a:avLst/>
          </a:prstGeom>
          <a:noFill/>
          <a:extLst>
            <a:ext uri="{909E8E84-426E-40DD-AFC4-6F175D3DCCD1}">
              <a14:hiddenFill xmlns:a14="http://schemas.microsoft.com/office/drawing/2010/main">
                <a:solidFill>
                  <a:srgbClr val="FFFFFF"/>
                </a:solidFill>
              </a14:hiddenFill>
            </a:ext>
          </a:extLst>
        </p:spPr>
      </p:pic>
      <p:sp>
        <p:nvSpPr>
          <p:cNvPr id="72" name="Rounded Rectangle 4">
            <a:extLst>
              <a:ext uri="{FF2B5EF4-FFF2-40B4-BE49-F238E27FC236}">
                <a16:creationId xmlns:a16="http://schemas.microsoft.com/office/drawing/2014/main" id="{17A15394-02DF-41F2-A209-CC139D5CDFC6}"/>
              </a:ext>
            </a:extLst>
          </p:cNvPr>
          <p:cNvSpPr/>
          <p:nvPr/>
        </p:nvSpPr>
        <p:spPr>
          <a:xfrm>
            <a:off x="501180" y="4713777"/>
            <a:ext cx="1590235" cy="1076464"/>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endParaRPr lang="en-US" sz="2400" dirty="0">
              <a:latin typeface="Gill Sans MT" panose="020B0502020104020203" pitchFamily="34" charset="77"/>
            </a:endParaRPr>
          </a:p>
        </p:txBody>
      </p:sp>
      <p:sp>
        <p:nvSpPr>
          <p:cNvPr id="73" name="TextBox 72">
            <a:extLst>
              <a:ext uri="{FF2B5EF4-FFF2-40B4-BE49-F238E27FC236}">
                <a16:creationId xmlns:a16="http://schemas.microsoft.com/office/drawing/2014/main" id="{BF3C0A3E-4391-4F9E-9633-77FD3A9E68F7}"/>
              </a:ext>
            </a:extLst>
          </p:cNvPr>
          <p:cNvSpPr txBox="1"/>
          <p:nvPr/>
        </p:nvSpPr>
        <p:spPr>
          <a:xfrm>
            <a:off x="708603" y="4499864"/>
            <a:ext cx="1166304" cy="369332"/>
          </a:xfrm>
          <a:prstGeom prst="rect">
            <a:avLst/>
          </a:prstGeom>
          <a:solidFill>
            <a:srgbClr val="231F20"/>
          </a:solidFill>
        </p:spPr>
        <p:txBody>
          <a:bodyPr wrap="square" rtlCol="0" anchor="ctr">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Light bulb</a:t>
            </a:r>
          </a:p>
        </p:txBody>
      </p:sp>
      <p:sp>
        <p:nvSpPr>
          <p:cNvPr id="74" name="Rounded Rectangle 4">
            <a:extLst>
              <a:ext uri="{FF2B5EF4-FFF2-40B4-BE49-F238E27FC236}">
                <a16:creationId xmlns:a16="http://schemas.microsoft.com/office/drawing/2014/main" id="{2804EBBF-6F4A-4BC5-A796-97B26D43169C}"/>
              </a:ext>
            </a:extLst>
          </p:cNvPr>
          <p:cNvSpPr/>
          <p:nvPr/>
        </p:nvSpPr>
        <p:spPr>
          <a:xfrm>
            <a:off x="2342403" y="4713777"/>
            <a:ext cx="1590235" cy="1076464"/>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endParaRPr lang="en-US" sz="2400" dirty="0">
              <a:latin typeface="Gill Sans MT" panose="020B0502020104020203" pitchFamily="34" charset="77"/>
            </a:endParaRPr>
          </a:p>
        </p:txBody>
      </p:sp>
      <p:sp>
        <p:nvSpPr>
          <p:cNvPr id="75" name="TextBox 74">
            <a:extLst>
              <a:ext uri="{FF2B5EF4-FFF2-40B4-BE49-F238E27FC236}">
                <a16:creationId xmlns:a16="http://schemas.microsoft.com/office/drawing/2014/main" id="{4925BDA5-785D-4EF8-9104-8E51141C353E}"/>
              </a:ext>
            </a:extLst>
          </p:cNvPr>
          <p:cNvSpPr txBox="1"/>
          <p:nvPr/>
        </p:nvSpPr>
        <p:spPr>
          <a:xfrm>
            <a:off x="2385417" y="4497153"/>
            <a:ext cx="1504203" cy="369332"/>
          </a:xfrm>
          <a:prstGeom prst="rect">
            <a:avLst/>
          </a:prstGeom>
          <a:solidFill>
            <a:srgbClr val="231F20"/>
          </a:solidFill>
        </p:spPr>
        <p:txBody>
          <a:bodyPr wrap="square" rtlCol="0" anchor="ctr">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Switch</a:t>
            </a:r>
          </a:p>
        </p:txBody>
      </p:sp>
      <p:sp>
        <p:nvSpPr>
          <p:cNvPr id="76" name="Rounded Rectangle 4">
            <a:extLst>
              <a:ext uri="{FF2B5EF4-FFF2-40B4-BE49-F238E27FC236}">
                <a16:creationId xmlns:a16="http://schemas.microsoft.com/office/drawing/2014/main" id="{38E9BFF1-EA2C-4E26-B7D7-0E75033E2BD6}"/>
              </a:ext>
            </a:extLst>
          </p:cNvPr>
          <p:cNvSpPr/>
          <p:nvPr/>
        </p:nvSpPr>
        <p:spPr>
          <a:xfrm>
            <a:off x="4226639" y="4713777"/>
            <a:ext cx="1590235" cy="1076464"/>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endParaRPr lang="en-US" sz="2400" dirty="0">
              <a:latin typeface="Gill Sans MT" panose="020B0502020104020203" pitchFamily="34" charset="77"/>
            </a:endParaRPr>
          </a:p>
        </p:txBody>
      </p:sp>
      <p:sp>
        <p:nvSpPr>
          <p:cNvPr id="77" name="TextBox 76">
            <a:extLst>
              <a:ext uri="{FF2B5EF4-FFF2-40B4-BE49-F238E27FC236}">
                <a16:creationId xmlns:a16="http://schemas.microsoft.com/office/drawing/2014/main" id="{F393F8EF-00EF-4072-AC51-23F9D3F9ADE7}"/>
              </a:ext>
            </a:extLst>
          </p:cNvPr>
          <p:cNvSpPr txBox="1"/>
          <p:nvPr/>
        </p:nvSpPr>
        <p:spPr>
          <a:xfrm>
            <a:off x="4434062" y="4499864"/>
            <a:ext cx="1166304" cy="369332"/>
          </a:xfrm>
          <a:prstGeom prst="rect">
            <a:avLst/>
          </a:prstGeom>
          <a:solidFill>
            <a:srgbClr val="231F20"/>
          </a:solidFill>
        </p:spPr>
        <p:txBody>
          <a:bodyPr wrap="square" rtlCol="0" anchor="ctr">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Switch</a:t>
            </a:r>
          </a:p>
        </p:txBody>
      </p:sp>
      <p:sp>
        <p:nvSpPr>
          <p:cNvPr id="78" name="Rounded Rectangle 4">
            <a:extLst>
              <a:ext uri="{FF2B5EF4-FFF2-40B4-BE49-F238E27FC236}">
                <a16:creationId xmlns:a16="http://schemas.microsoft.com/office/drawing/2014/main" id="{3B004747-8D94-4CF8-AA80-464211A091E6}"/>
              </a:ext>
            </a:extLst>
          </p:cNvPr>
          <p:cNvSpPr/>
          <p:nvPr/>
        </p:nvSpPr>
        <p:spPr>
          <a:xfrm>
            <a:off x="6067862" y="4713777"/>
            <a:ext cx="1590235" cy="1076464"/>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endParaRPr lang="en-US" sz="2400" dirty="0">
              <a:latin typeface="Gill Sans MT" panose="020B0502020104020203" pitchFamily="34" charset="77"/>
            </a:endParaRPr>
          </a:p>
        </p:txBody>
      </p:sp>
      <p:sp>
        <p:nvSpPr>
          <p:cNvPr id="79" name="TextBox 78">
            <a:extLst>
              <a:ext uri="{FF2B5EF4-FFF2-40B4-BE49-F238E27FC236}">
                <a16:creationId xmlns:a16="http://schemas.microsoft.com/office/drawing/2014/main" id="{C56B1C18-2914-4C42-B7C5-9019FB2B0339}"/>
              </a:ext>
            </a:extLst>
          </p:cNvPr>
          <p:cNvSpPr txBox="1"/>
          <p:nvPr/>
        </p:nvSpPr>
        <p:spPr>
          <a:xfrm>
            <a:off x="6110876" y="4497153"/>
            <a:ext cx="1504203" cy="369332"/>
          </a:xfrm>
          <a:prstGeom prst="rect">
            <a:avLst/>
          </a:prstGeom>
          <a:solidFill>
            <a:srgbClr val="231F20"/>
          </a:solidFill>
        </p:spPr>
        <p:txBody>
          <a:bodyPr wrap="square" rtlCol="0" anchor="ctr">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Push buttons</a:t>
            </a:r>
          </a:p>
        </p:txBody>
      </p:sp>
      <p:sp>
        <p:nvSpPr>
          <p:cNvPr id="80" name="Rounded Rectangle 4">
            <a:extLst>
              <a:ext uri="{FF2B5EF4-FFF2-40B4-BE49-F238E27FC236}">
                <a16:creationId xmlns:a16="http://schemas.microsoft.com/office/drawing/2014/main" id="{384C8438-FCF5-4F2D-8390-18A87D63D82B}"/>
              </a:ext>
            </a:extLst>
          </p:cNvPr>
          <p:cNvSpPr/>
          <p:nvPr/>
        </p:nvSpPr>
        <p:spPr>
          <a:xfrm>
            <a:off x="7909081" y="4713777"/>
            <a:ext cx="1590235" cy="1076464"/>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endParaRPr lang="en-US" sz="2400" dirty="0">
              <a:latin typeface="Gill Sans MT" panose="020B0502020104020203" pitchFamily="34" charset="77"/>
            </a:endParaRPr>
          </a:p>
        </p:txBody>
      </p:sp>
      <p:sp>
        <p:nvSpPr>
          <p:cNvPr id="81" name="TextBox 80">
            <a:extLst>
              <a:ext uri="{FF2B5EF4-FFF2-40B4-BE49-F238E27FC236}">
                <a16:creationId xmlns:a16="http://schemas.microsoft.com/office/drawing/2014/main" id="{1000A15C-6C82-4D81-99C8-1A9879005410}"/>
              </a:ext>
            </a:extLst>
          </p:cNvPr>
          <p:cNvSpPr txBox="1"/>
          <p:nvPr/>
        </p:nvSpPr>
        <p:spPr>
          <a:xfrm>
            <a:off x="7952095" y="4420209"/>
            <a:ext cx="1504203" cy="523220"/>
          </a:xfrm>
          <a:prstGeom prst="rect">
            <a:avLst/>
          </a:prstGeom>
          <a:solidFill>
            <a:srgbClr val="231F20"/>
          </a:solidFill>
        </p:spPr>
        <p:txBody>
          <a:bodyPr wrap="square" rtlCol="0" anchor="ctr">
            <a:spAutoFit/>
          </a:bodyPr>
          <a:lstStyle/>
          <a:p>
            <a:pPr algn="ctr"/>
            <a:r>
              <a:rPr lang="en-US" sz="1400" dirty="0">
                <a:latin typeface="Gill Sans MT" panose="020B0502020104020203" pitchFamily="34" charset="77"/>
                <a:ea typeface="Menlo" panose="020B0609030804020204" pitchFamily="49" charset="0"/>
                <a:cs typeface="Menlo" panose="020B0609030804020204" pitchFamily="49" charset="0"/>
              </a:rPr>
              <a:t>Electrolyte Capacitor</a:t>
            </a:r>
          </a:p>
        </p:txBody>
      </p:sp>
      <p:sp>
        <p:nvSpPr>
          <p:cNvPr id="82" name="Rounded Rectangle 4">
            <a:extLst>
              <a:ext uri="{FF2B5EF4-FFF2-40B4-BE49-F238E27FC236}">
                <a16:creationId xmlns:a16="http://schemas.microsoft.com/office/drawing/2014/main" id="{119325C6-2F7A-46B1-A60C-995B7B41CA6D}"/>
              </a:ext>
            </a:extLst>
          </p:cNvPr>
          <p:cNvSpPr/>
          <p:nvPr/>
        </p:nvSpPr>
        <p:spPr>
          <a:xfrm>
            <a:off x="9750296" y="4713777"/>
            <a:ext cx="1590235" cy="1076464"/>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endParaRPr lang="en-US" sz="2400" dirty="0">
              <a:latin typeface="Gill Sans MT" panose="020B0502020104020203" pitchFamily="34" charset="77"/>
            </a:endParaRPr>
          </a:p>
        </p:txBody>
      </p:sp>
      <p:sp>
        <p:nvSpPr>
          <p:cNvPr id="83" name="TextBox 82">
            <a:extLst>
              <a:ext uri="{FF2B5EF4-FFF2-40B4-BE49-F238E27FC236}">
                <a16:creationId xmlns:a16="http://schemas.microsoft.com/office/drawing/2014/main" id="{8C270CA9-6345-4C04-9B93-959DE0799C3F}"/>
              </a:ext>
            </a:extLst>
          </p:cNvPr>
          <p:cNvSpPr txBox="1"/>
          <p:nvPr/>
        </p:nvSpPr>
        <p:spPr>
          <a:xfrm>
            <a:off x="9793310" y="4389432"/>
            <a:ext cx="1504203" cy="584775"/>
          </a:xfrm>
          <a:prstGeom prst="rect">
            <a:avLst/>
          </a:prstGeom>
          <a:solidFill>
            <a:srgbClr val="231F20"/>
          </a:solidFill>
        </p:spPr>
        <p:txBody>
          <a:bodyPr wrap="square" rtlCol="0" anchor="ctr">
            <a:spAutoFit/>
          </a:bodyPr>
          <a:lstStyle/>
          <a:p>
            <a:pPr algn="ctr"/>
            <a:r>
              <a:rPr lang="en-US" sz="1600" dirty="0">
                <a:latin typeface="Gill Sans MT" panose="020B0502020104020203" pitchFamily="34" charset="77"/>
                <a:ea typeface="Menlo" panose="020B0609030804020204" pitchFamily="49" charset="0"/>
                <a:cs typeface="Menlo" panose="020B0609030804020204" pitchFamily="49" charset="0"/>
              </a:rPr>
              <a:t>Ceramic Capacitor</a:t>
            </a:r>
          </a:p>
        </p:txBody>
      </p:sp>
      <p:pic>
        <p:nvPicPr>
          <p:cNvPr id="7208" name="Picture 40">
            <a:extLst>
              <a:ext uri="{FF2B5EF4-FFF2-40B4-BE49-F238E27FC236}">
                <a16:creationId xmlns:a16="http://schemas.microsoft.com/office/drawing/2014/main" id="{6EED9FC8-7500-43E9-8A80-756667C5CC26}"/>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6329" r="14110"/>
          <a:stretch/>
        </p:blipFill>
        <p:spPr bwMode="auto">
          <a:xfrm>
            <a:off x="530010" y="4877678"/>
            <a:ext cx="1504208" cy="709991"/>
          </a:xfrm>
          <a:prstGeom prst="rect">
            <a:avLst/>
          </a:prstGeom>
          <a:noFill/>
          <a:extLst>
            <a:ext uri="{909E8E84-426E-40DD-AFC4-6F175D3DCCD1}">
              <a14:hiddenFill xmlns:a14="http://schemas.microsoft.com/office/drawing/2010/main">
                <a:solidFill>
                  <a:srgbClr val="FFFFFF"/>
                </a:solidFill>
              </a14:hiddenFill>
            </a:ext>
          </a:extLst>
        </p:spPr>
      </p:pic>
      <p:pic>
        <p:nvPicPr>
          <p:cNvPr id="7210" name="Picture 42" descr="Symbol of switch is ON position is class 12 physics JEE_Main">
            <a:extLst>
              <a:ext uri="{FF2B5EF4-FFF2-40B4-BE49-F238E27FC236}">
                <a16:creationId xmlns:a16="http://schemas.microsoft.com/office/drawing/2014/main" id="{2727FA81-0925-4060-8A42-9F9EF6F3E079}"/>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2645" t="4467" r="15217" b="76717"/>
          <a:stretch/>
        </p:blipFill>
        <p:spPr bwMode="auto">
          <a:xfrm>
            <a:off x="2428431" y="4948680"/>
            <a:ext cx="1428708" cy="525004"/>
          </a:xfrm>
          <a:prstGeom prst="rect">
            <a:avLst/>
          </a:prstGeom>
          <a:noFill/>
          <a:extLst>
            <a:ext uri="{909E8E84-426E-40DD-AFC4-6F175D3DCCD1}">
              <a14:hiddenFill xmlns:a14="http://schemas.microsoft.com/office/drawing/2010/main">
                <a:solidFill>
                  <a:srgbClr val="FFFFFF"/>
                </a:solidFill>
              </a14:hiddenFill>
            </a:ext>
          </a:extLst>
        </p:spPr>
      </p:pic>
      <p:pic>
        <p:nvPicPr>
          <p:cNvPr id="7212" name="Picture 44" descr="Push (Button) Switch Symbol - Electrical Engineering Stack Exchange">
            <a:extLst>
              <a:ext uri="{FF2B5EF4-FFF2-40B4-BE49-F238E27FC236}">
                <a16:creationId xmlns:a16="http://schemas.microsoft.com/office/drawing/2014/main" id="{66345D61-98E1-45E1-B637-60EC39A61CEB}"/>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b="47150"/>
          <a:stretch/>
        </p:blipFill>
        <p:spPr bwMode="auto">
          <a:xfrm>
            <a:off x="6139762" y="4916638"/>
            <a:ext cx="1444587" cy="615866"/>
          </a:xfrm>
          <a:prstGeom prst="rect">
            <a:avLst/>
          </a:prstGeom>
          <a:noFill/>
          <a:extLst>
            <a:ext uri="{909E8E84-426E-40DD-AFC4-6F175D3DCCD1}">
              <a14:hiddenFill xmlns:a14="http://schemas.microsoft.com/office/drawing/2010/main">
                <a:solidFill>
                  <a:srgbClr val="FFFFFF"/>
                </a:solidFill>
              </a14:hiddenFill>
            </a:ext>
          </a:extLst>
        </p:spPr>
      </p:pic>
      <p:pic>
        <p:nvPicPr>
          <p:cNvPr id="7214" name="Picture 46">
            <a:extLst>
              <a:ext uri="{FF2B5EF4-FFF2-40B4-BE49-F238E27FC236}">
                <a16:creationId xmlns:a16="http://schemas.microsoft.com/office/drawing/2014/main" id="{9A2B6377-3C06-4161-A350-F879338CF2B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80650" y="4873130"/>
            <a:ext cx="1503122" cy="719086"/>
          </a:xfrm>
          <a:prstGeom prst="rect">
            <a:avLst/>
          </a:prstGeom>
          <a:noFill/>
          <a:extLst>
            <a:ext uri="{909E8E84-426E-40DD-AFC4-6F175D3DCCD1}">
              <a14:hiddenFill xmlns:a14="http://schemas.microsoft.com/office/drawing/2010/main">
                <a:solidFill>
                  <a:srgbClr val="FFFFFF"/>
                </a:solidFill>
              </a14:hiddenFill>
            </a:ext>
          </a:extLst>
        </p:spPr>
      </p:pic>
      <p:pic>
        <p:nvPicPr>
          <p:cNvPr id="7216" name="Picture 48" descr="Capacitor Symbol Images, Stock Photos &amp;amp; Vectors | Shutterstock">
            <a:extLst>
              <a:ext uri="{FF2B5EF4-FFF2-40B4-BE49-F238E27FC236}">
                <a16:creationId xmlns:a16="http://schemas.microsoft.com/office/drawing/2014/main" id="{BE28A92E-26FE-441A-BEB8-C390A6DF1982}"/>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26635" b="32361"/>
          <a:stretch/>
        </p:blipFill>
        <p:spPr bwMode="auto">
          <a:xfrm>
            <a:off x="9793310" y="4975599"/>
            <a:ext cx="1522106" cy="523220"/>
          </a:xfrm>
          <a:prstGeom prst="rect">
            <a:avLst/>
          </a:prstGeom>
          <a:noFill/>
          <a:extLst>
            <a:ext uri="{909E8E84-426E-40DD-AFC4-6F175D3DCCD1}">
              <a14:hiddenFill xmlns:a14="http://schemas.microsoft.com/office/drawing/2010/main">
                <a:solidFill>
                  <a:srgbClr val="FFFFFF"/>
                </a:solidFill>
              </a14:hiddenFill>
            </a:ext>
          </a:extLst>
        </p:spPr>
      </p:pic>
      <p:pic>
        <p:nvPicPr>
          <p:cNvPr id="7218" name="Picture 50" descr="Electrical Controls Good electrical circuits have control devices that help  ensure that the right amount of electricity flows to the right places at  the right time. There are many electrical control devices that have been  replaced by electric controls but below are ...">
            <a:extLst>
              <a:ext uri="{FF2B5EF4-FFF2-40B4-BE49-F238E27FC236}">
                <a16:creationId xmlns:a16="http://schemas.microsoft.com/office/drawing/2014/main" id="{A8BBFE16-94EF-4B42-9E3B-7C7E6E6BCBC5}"/>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t="24998" b="25930"/>
          <a:stretch/>
        </p:blipFill>
        <p:spPr bwMode="auto">
          <a:xfrm>
            <a:off x="7952095" y="4889469"/>
            <a:ext cx="1498359" cy="735268"/>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Rounded Corners 96">
            <a:extLst>
              <a:ext uri="{FF2B5EF4-FFF2-40B4-BE49-F238E27FC236}">
                <a16:creationId xmlns:a16="http://schemas.microsoft.com/office/drawing/2014/main" id="{38286F00-803F-4A6C-8579-66E63B3FF7D9}"/>
              </a:ext>
            </a:extLst>
          </p:cNvPr>
          <p:cNvSpPr/>
          <p:nvPr/>
        </p:nvSpPr>
        <p:spPr>
          <a:xfrm>
            <a:off x="471339" y="2630844"/>
            <a:ext cx="11217897" cy="1704095"/>
          </a:xfrm>
          <a:prstGeom prst="roundRect">
            <a:avLst/>
          </a:prstGeom>
          <a:solidFill>
            <a:schemeClr val="tx1">
              <a:lumMod val="95000"/>
            </a:schemeClr>
          </a:solidFill>
          <a:ln w="1270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dirty="0">
                <a:solidFill>
                  <a:schemeClr val="bg1"/>
                </a:solidFill>
              </a:rPr>
              <a:t>Required to understand how circuit work!</a:t>
            </a:r>
          </a:p>
        </p:txBody>
      </p:sp>
      <p:sp>
        <p:nvSpPr>
          <p:cNvPr id="98" name="Rectangle: Rounded Corners 97">
            <a:extLst>
              <a:ext uri="{FF2B5EF4-FFF2-40B4-BE49-F238E27FC236}">
                <a16:creationId xmlns:a16="http://schemas.microsoft.com/office/drawing/2014/main" id="{3BF9A381-AF23-46D5-8237-67613381CC86}"/>
              </a:ext>
            </a:extLst>
          </p:cNvPr>
          <p:cNvSpPr/>
          <p:nvPr/>
        </p:nvSpPr>
        <p:spPr>
          <a:xfrm rot="21225100">
            <a:off x="579674" y="2285627"/>
            <a:ext cx="11217897" cy="1704095"/>
          </a:xfrm>
          <a:prstGeom prst="roundRect">
            <a:avLst/>
          </a:prstGeom>
          <a:solidFill>
            <a:schemeClr val="tx1">
              <a:lumMod val="95000"/>
            </a:schemeClr>
          </a:solid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dirty="0">
                <a:solidFill>
                  <a:schemeClr val="bg1"/>
                </a:solidFill>
              </a:rPr>
              <a:t>How individual component work?</a:t>
            </a:r>
          </a:p>
          <a:p>
            <a:pPr algn="ctr"/>
            <a:r>
              <a:rPr lang="en-SG" sz="6000" dirty="0">
                <a:solidFill>
                  <a:schemeClr val="bg1"/>
                </a:solidFill>
              </a:rPr>
              <a:t>ATTEND PHYSICS LESSON!</a:t>
            </a:r>
          </a:p>
        </p:txBody>
      </p:sp>
    </p:spTree>
    <p:extLst>
      <p:ext uri="{BB962C8B-B14F-4D97-AF65-F5344CB8AC3E}">
        <p14:creationId xmlns:p14="http://schemas.microsoft.com/office/powerpoint/2010/main" val="33877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500" fill="hold"/>
                                        <p:tgtEl>
                                          <p:spTgt spid="97"/>
                                        </p:tgtEl>
                                        <p:attrNameLst>
                                          <p:attrName>ppt_w</p:attrName>
                                        </p:attrNameLst>
                                      </p:cBhvr>
                                      <p:tavLst>
                                        <p:tav tm="0">
                                          <p:val>
                                            <p:fltVal val="0"/>
                                          </p:val>
                                        </p:tav>
                                        <p:tav tm="100000">
                                          <p:val>
                                            <p:strVal val="#ppt_w"/>
                                          </p:val>
                                        </p:tav>
                                      </p:tavLst>
                                    </p:anim>
                                    <p:anim calcmode="lin" valueType="num">
                                      <p:cBhvr>
                                        <p:cTn id="8" dur="500" fill="hold"/>
                                        <p:tgtEl>
                                          <p:spTgt spid="97"/>
                                        </p:tgtEl>
                                        <p:attrNameLst>
                                          <p:attrName>ppt_h</p:attrName>
                                        </p:attrNameLst>
                                      </p:cBhvr>
                                      <p:tavLst>
                                        <p:tav tm="0">
                                          <p:val>
                                            <p:fltVal val="0"/>
                                          </p:val>
                                        </p:tav>
                                        <p:tav tm="100000">
                                          <p:val>
                                            <p:strVal val="#ppt_h"/>
                                          </p:val>
                                        </p:tav>
                                      </p:tavLst>
                                    </p:anim>
                                    <p:animEffect transition="in" filter="fade">
                                      <p:cBhvr>
                                        <p:cTn id="9" dur="500"/>
                                        <p:tgtEl>
                                          <p:spTgt spid="97"/>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98"/>
                                        </p:tgtEl>
                                        <p:attrNameLst>
                                          <p:attrName>style.visibility</p:attrName>
                                        </p:attrNameLst>
                                      </p:cBhvr>
                                      <p:to>
                                        <p:strVal val="visible"/>
                                      </p:to>
                                    </p:set>
                                    <p:anim calcmode="lin" valueType="num">
                                      <p:cBhvr>
                                        <p:cTn id="14" dur="500" fill="hold"/>
                                        <p:tgtEl>
                                          <p:spTgt spid="98"/>
                                        </p:tgtEl>
                                        <p:attrNameLst>
                                          <p:attrName>ppt_w</p:attrName>
                                        </p:attrNameLst>
                                      </p:cBhvr>
                                      <p:tavLst>
                                        <p:tav tm="0">
                                          <p:val>
                                            <p:fltVal val="0"/>
                                          </p:val>
                                        </p:tav>
                                        <p:tav tm="100000">
                                          <p:val>
                                            <p:strVal val="#ppt_w"/>
                                          </p:val>
                                        </p:tav>
                                      </p:tavLst>
                                    </p:anim>
                                    <p:anim calcmode="lin" valueType="num">
                                      <p:cBhvr>
                                        <p:cTn id="15" dur="500" fill="hold"/>
                                        <p:tgtEl>
                                          <p:spTgt spid="98"/>
                                        </p:tgtEl>
                                        <p:attrNameLst>
                                          <p:attrName>ppt_h</p:attrName>
                                        </p:attrNameLst>
                                      </p:cBhvr>
                                      <p:tavLst>
                                        <p:tav tm="0">
                                          <p:val>
                                            <p:fltVal val="0"/>
                                          </p:val>
                                        </p:tav>
                                        <p:tav tm="100000">
                                          <p:val>
                                            <p:strVal val="#ppt_h"/>
                                          </p:val>
                                        </p:tav>
                                      </p:tavLst>
                                    </p:anim>
                                    <p:anim calcmode="lin" valueType="num">
                                      <p:cBhvr>
                                        <p:cTn id="16" dur="500" fill="hold"/>
                                        <p:tgtEl>
                                          <p:spTgt spid="98"/>
                                        </p:tgtEl>
                                        <p:attrNameLst>
                                          <p:attrName>style.rotation</p:attrName>
                                        </p:attrNameLst>
                                      </p:cBhvr>
                                      <p:tavLst>
                                        <p:tav tm="0">
                                          <p:val>
                                            <p:fltVal val="90"/>
                                          </p:val>
                                        </p:tav>
                                        <p:tav tm="100000">
                                          <p:val>
                                            <p:fltVal val="0"/>
                                          </p:val>
                                        </p:tav>
                                      </p:tavLst>
                                    </p:anim>
                                    <p:animEffect transition="in" filter="fade">
                                      <p:cBhvr>
                                        <p:cTn id="1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52168" y="2338719"/>
            <a:ext cx="3221293" cy="2180561"/>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180000">
              <a:buClr>
                <a:srgbClr val="8ABF5E"/>
              </a:buClr>
            </a:pPr>
            <a:r>
              <a:rPr lang="en-US" sz="2400" dirty="0">
                <a:latin typeface="Gill Sans MT" panose="020B0502020104020203" pitchFamily="34" charset="77"/>
              </a:rPr>
              <a:t>Smoothen signals</a:t>
            </a:r>
          </a:p>
          <a:p>
            <a:pPr marL="180000">
              <a:buClr>
                <a:srgbClr val="8ABF5E"/>
              </a:buClr>
            </a:pPr>
            <a:endParaRPr lang="en-US" sz="2400" dirty="0">
              <a:latin typeface="Gill Sans MT" panose="020B0502020104020203" pitchFamily="34" charset="77"/>
            </a:endParaRPr>
          </a:p>
          <a:p>
            <a:pPr marL="180000">
              <a:buClr>
                <a:srgbClr val="8ABF5E"/>
              </a:buClr>
            </a:pPr>
            <a:r>
              <a:rPr lang="en-US" sz="2400" dirty="0">
                <a:latin typeface="Gill Sans MT" panose="020B0502020104020203" pitchFamily="34" charset="77"/>
              </a:rPr>
              <a:t>Ensure circuit runs at a constant voltage</a:t>
            </a:r>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7" name="Rounded Rectangle 6">
            <a:extLst>
              <a:ext uri="{FF2B5EF4-FFF2-40B4-BE49-F238E27FC236}">
                <a16:creationId xmlns:a16="http://schemas.microsoft.com/office/drawing/2014/main" id="{183FB9B1-8B01-2A4B-AB89-BA40720FE9DC}"/>
              </a:ext>
            </a:extLst>
          </p:cNvPr>
          <p:cNvSpPr/>
          <p:nvPr/>
        </p:nvSpPr>
        <p:spPr>
          <a:xfrm>
            <a:off x="4485353" y="2338718"/>
            <a:ext cx="3221293" cy="2180561"/>
          </a:xfrm>
          <a:prstGeom prst="roundRect">
            <a:avLst>
              <a:gd name="adj" fmla="val 3168"/>
            </a:avLst>
          </a:prstGeom>
          <a:noFill/>
          <a:ln w="76200">
            <a:solidFill>
              <a:srgbClr val="458094"/>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180000">
              <a:buClr>
                <a:srgbClr val="8ABF5E"/>
              </a:buClr>
            </a:pPr>
            <a:r>
              <a:rPr lang="en-US" sz="2000" dirty="0">
                <a:latin typeface="Gill Sans MT" panose="020B0502020104020203" pitchFamily="34" charset="77"/>
              </a:rPr>
              <a:t>Allows the running of components that require more power than what the microcontroller can provide</a:t>
            </a:r>
          </a:p>
        </p:txBody>
      </p:sp>
      <p:sp>
        <p:nvSpPr>
          <p:cNvPr id="8" name="Rounded Rectangle 7">
            <a:extLst>
              <a:ext uri="{FF2B5EF4-FFF2-40B4-BE49-F238E27FC236}">
                <a16:creationId xmlns:a16="http://schemas.microsoft.com/office/drawing/2014/main" id="{3FF781AB-E5D0-1740-AAC5-57E53D29AA9F}"/>
              </a:ext>
            </a:extLst>
          </p:cNvPr>
          <p:cNvSpPr/>
          <p:nvPr/>
        </p:nvSpPr>
        <p:spPr>
          <a:xfrm>
            <a:off x="8218538" y="2338717"/>
            <a:ext cx="3221293" cy="2180561"/>
          </a:xfrm>
          <a:prstGeom prst="roundRect">
            <a:avLst>
              <a:gd name="adj" fmla="val 3168"/>
            </a:avLst>
          </a:prstGeom>
          <a:noFill/>
          <a:ln w="76200">
            <a:solidFill>
              <a:srgbClr val="5BA9C3"/>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fontScale="85000" lnSpcReduction="10000"/>
          </a:bodyPr>
          <a:lstStyle/>
          <a:p>
            <a:pPr marL="180000">
              <a:buClr>
                <a:srgbClr val="8ABF5E"/>
              </a:buClr>
            </a:pPr>
            <a:r>
              <a:rPr lang="en-US" sz="2400" dirty="0">
                <a:latin typeface="Gill Sans MT" panose="020B0502020104020203" pitchFamily="34" charset="77"/>
              </a:rPr>
              <a:t>Higher resistance equals lower power consumption.</a:t>
            </a:r>
          </a:p>
          <a:p>
            <a:pPr marL="180000">
              <a:buClr>
                <a:srgbClr val="8ABF5E"/>
              </a:buClr>
            </a:pPr>
            <a:endParaRPr lang="en-US" sz="2400" dirty="0">
              <a:latin typeface="Gill Sans MT" panose="020B0502020104020203" pitchFamily="34" charset="77"/>
            </a:endParaRPr>
          </a:p>
          <a:p>
            <a:pPr marL="180000">
              <a:buClr>
                <a:srgbClr val="8ABF5E"/>
              </a:buClr>
            </a:pPr>
            <a:r>
              <a:rPr lang="en-US" sz="2400" dirty="0">
                <a:latin typeface="Gill Sans MT" panose="020B0502020104020203" pitchFamily="34" charset="77"/>
              </a:rPr>
              <a:t>Can be used to read high voltage signal with lower power consumption.</a:t>
            </a:r>
          </a:p>
        </p:txBody>
      </p:sp>
      <p:sp>
        <p:nvSpPr>
          <p:cNvPr id="9" name="Title 1">
            <a:extLst>
              <a:ext uri="{FF2B5EF4-FFF2-40B4-BE49-F238E27FC236}">
                <a16:creationId xmlns:a16="http://schemas.microsoft.com/office/drawing/2014/main" id="{4A23B2DC-87FE-0A46-87B9-8B55850321C8}"/>
              </a:ext>
            </a:extLst>
          </p:cNvPr>
          <p:cNvSpPr>
            <a:spLocks noGrp="1"/>
          </p:cNvSpPr>
          <p:nvPr>
            <p:ph type="title"/>
          </p:nvPr>
        </p:nvSpPr>
        <p:spPr>
          <a:xfrm>
            <a:off x="838200" y="648930"/>
            <a:ext cx="10515600" cy="1093581"/>
          </a:xfrm>
        </p:spPr>
        <p:txBody>
          <a:bodyPr/>
          <a:lstStyle/>
          <a:p>
            <a:r>
              <a:rPr lang="en-US" dirty="0">
                <a:solidFill>
                  <a:srgbClr val="F74BD6"/>
                </a:solidFill>
                <a:latin typeface="Consolas" panose="020B0609020204030204" pitchFamily="49" charset="0"/>
                <a:ea typeface="Menlo" panose="020B0609030804020204" pitchFamily="49" charset="0"/>
                <a:cs typeface="Consolas" panose="020B0609020204030204" pitchFamily="49" charset="0"/>
              </a:rPr>
              <a:t>Hints on some circuit</a:t>
            </a:r>
          </a:p>
        </p:txBody>
      </p:sp>
      <p:sp>
        <p:nvSpPr>
          <p:cNvPr id="10" name="TextBox 9">
            <a:extLst>
              <a:ext uri="{FF2B5EF4-FFF2-40B4-BE49-F238E27FC236}">
                <a16:creationId xmlns:a16="http://schemas.microsoft.com/office/drawing/2014/main" id="{AAB049A6-2BD2-404B-8611-1EBB070FC57D}"/>
              </a:ext>
            </a:extLst>
          </p:cNvPr>
          <p:cNvSpPr txBox="1"/>
          <p:nvPr/>
        </p:nvSpPr>
        <p:spPr>
          <a:xfrm>
            <a:off x="1007160" y="2178899"/>
            <a:ext cx="1459594" cy="369332"/>
          </a:xfrm>
          <a:prstGeom prst="rect">
            <a:avLst/>
          </a:prstGeom>
          <a:solidFill>
            <a:srgbClr val="231F20"/>
          </a:solidFill>
        </p:spPr>
        <p:txBody>
          <a:bodyPr wrap="square" rtlCol="0" anchor="ctr">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Capacitor</a:t>
            </a:r>
          </a:p>
        </p:txBody>
      </p:sp>
      <p:sp>
        <p:nvSpPr>
          <p:cNvPr id="11" name="TextBox 10">
            <a:extLst>
              <a:ext uri="{FF2B5EF4-FFF2-40B4-BE49-F238E27FC236}">
                <a16:creationId xmlns:a16="http://schemas.microsoft.com/office/drawing/2014/main" id="{E683FD25-9E48-3348-809B-CF0B2F02C7F1}"/>
              </a:ext>
            </a:extLst>
          </p:cNvPr>
          <p:cNvSpPr txBox="1"/>
          <p:nvPr/>
        </p:nvSpPr>
        <p:spPr>
          <a:xfrm>
            <a:off x="4735888" y="2178899"/>
            <a:ext cx="1459594" cy="369332"/>
          </a:xfrm>
          <a:prstGeom prst="rect">
            <a:avLst/>
          </a:prstGeom>
          <a:solidFill>
            <a:srgbClr val="231F20"/>
          </a:solidFill>
        </p:spPr>
        <p:txBody>
          <a:bodyPr wrap="square" rtlCol="0" anchor="ctr">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Transistors</a:t>
            </a:r>
          </a:p>
        </p:txBody>
      </p:sp>
      <p:sp>
        <p:nvSpPr>
          <p:cNvPr id="12" name="TextBox 11">
            <a:extLst>
              <a:ext uri="{FF2B5EF4-FFF2-40B4-BE49-F238E27FC236}">
                <a16:creationId xmlns:a16="http://schemas.microsoft.com/office/drawing/2014/main" id="{27F365D1-162B-1C4F-A645-9B5FD6E527A3}"/>
              </a:ext>
            </a:extLst>
          </p:cNvPr>
          <p:cNvSpPr txBox="1"/>
          <p:nvPr/>
        </p:nvSpPr>
        <p:spPr>
          <a:xfrm>
            <a:off x="8464616" y="2154051"/>
            <a:ext cx="1459594" cy="369332"/>
          </a:xfrm>
          <a:prstGeom prst="rect">
            <a:avLst/>
          </a:prstGeom>
          <a:solidFill>
            <a:srgbClr val="231F20"/>
          </a:solidFill>
        </p:spPr>
        <p:txBody>
          <a:bodyPr wrap="square" rtlCol="0" anchor="ctr">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Resistors</a:t>
            </a:r>
          </a:p>
        </p:txBody>
      </p:sp>
    </p:spTree>
    <p:extLst>
      <p:ext uri="{BB962C8B-B14F-4D97-AF65-F5344CB8AC3E}">
        <p14:creationId xmlns:p14="http://schemas.microsoft.com/office/powerpoint/2010/main" val="401257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500"/>
                                        <p:tgtEl>
                                          <p:spTgt spid="12"/>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arn(inVertical)">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1"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1742511"/>
            <a:ext cx="6706522" cy="402190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0000" indent="-360000">
              <a:buClr>
                <a:srgbClr val="8ABF5E"/>
              </a:buClr>
              <a:buFont typeface="Arial" panose="020B0604020202020204" pitchFamily="34" charset="0"/>
              <a:buChar char="•"/>
            </a:pPr>
            <a:r>
              <a:rPr lang="en-US" sz="2800" dirty="0"/>
              <a:t>Open blinking LED examples</a:t>
            </a:r>
          </a:p>
          <a:p>
            <a:pPr marL="540000" indent="-360000">
              <a:buClr>
                <a:srgbClr val="8ABF5E"/>
              </a:buClr>
              <a:buFont typeface="Arial" panose="020B0604020202020204" pitchFamily="34" charset="0"/>
              <a:buChar char="•"/>
            </a:pPr>
            <a:r>
              <a:rPr lang="en-US" sz="2800" dirty="0"/>
              <a:t>Run blinking</a:t>
            </a:r>
          </a:p>
          <a:p>
            <a:pPr marL="540000" indent="-360000">
              <a:buClr>
                <a:srgbClr val="8ABF5E"/>
              </a:buClr>
              <a:buFont typeface="Arial" panose="020B0604020202020204" pitchFamily="34" charset="0"/>
              <a:buChar char="•"/>
            </a:pPr>
            <a:r>
              <a:rPr lang="en-US" sz="2800" dirty="0"/>
              <a:t>Print the state of the LED</a:t>
            </a:r>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648930"/>
            <a:ext cx="10515600" cy="1093581"/>
          </a:xfrm>
        </p:spPr>
        <p:txBody>
          <a:bodyPr/>
          <a:lstStyle/>
          <a:p>
            <a:r>
              <a:rPr lang="en-US" dirty="0">
                <a:solidFill>
                  <a:srgbClr val="EF4D47"/>
                </a:solidFill>
                <a:latin typeface="Consolas" panose="020B0609020204030204" pitchFamily="49" charset="0"/>
                <a:ea typeface="Menlo" panose="020B0609030804020204" pitchFamily="49" charset="0"/>
                <a:cs typeface="Consolas" panose="020B0609020204030204" pitchFamily="49" charset="0"/>
              </a:rPr>
              <a:t>Activity (Blinking LED)</a:t>
            </a:r>
          </a:p>
        </p:txBody>
      </p:sp>
      <p:pic>
        <p:nvPicPr>
          <p:cNvPr id="6" name="Picture 5" descr="Graphical user interface, application&#10;&#10;Description automatically generated">
            <a:extLst>
              <a:ext uri="{FF2B5EF4-FFF2-40B4-BE49-F238E27FC236}">
                <a16:creationId xmlns:a16="http://schemas.microsoft.com/office/drawing/2014/main" id="{5A34C341-4F9F-4180-88F4-BF3471036D30}"/>
              </a:ext>
            </a:extLst>
          </p:cNvPr>
          <p:cNvPicPr>
            <a:picLocks noChangeAspect="1"/>
          </p:cNvPicPr>
          <p:nvPr/>
        </p:nvPicPr>
        <p:blipFill>
          <a:blip r:embed="rId3"/>
          <a:stretch>
            <a:fillRect/>
          </a:stretch>
        </p:blipFill>
        <p:spPr>
          <a:xfrm>
            <a:off x="8008521" y="831699"/>
            <a:ext cx="4079891" cy="4932720"/>
          </a:xfrm>
          <a:prstGeom prst="rect">
            <a:avLst/>
          </a:prstGeom>
        </p:spPr>
      </p:pic>
    </p:spTree>
    <p:extLst>
      <p:ext uri="{BB962C8B-B14F-4D97-AF65-F5344CB8AC3E}">
        <p14:creationId xmlns:p14="http://schemas.microsoft.com/office/powerpoint/2010/main" val="2200603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0C9DF7-C990-47A5-BDAC-8AF9F9602249}"/>
              </a:ext>
            </a:extLst>
          </p:cNvPr>
          <p:cNvSpPr>
            <a:spLocks noGrp="1"/>
          </p:cNvSpPr>
          <p:nvPr>
            <p:ph type="title"/>
          </p:nvPr>
        </p:nvSpPr>
        <p:spPr>
          <a:xfrm>
            <a:off x="630936" y="639520"/>
            <a:ext cx="3429000" cy="1719072"/>
          </a:xfrm>
        </p:spPr>
        <p:txBody>
          <a:bodyPr anchor="b">
            <a:normAutofit/>
          </a:bodyPr>
          <a:lstStyle/>
          <a:p>
            <a:r>
              <a:rPr lang="en-US" sz="5400" dirty="0">
                <a:solidFill>
                  <a:schemeClr val="accent2">
                    <a:lumMod val="60000"/>
                    <a:lumOff val="40000"/>
                  </a:schemeClr>
                </a:solidFill>
                <a:cs typeface="Calibri Light"/>
              </a:rPr>
              <a:t>How does it work?</a:t>
            </a:r>
            <a:endParaRPr lang="en-US" sz="5400" dirty="0">
              <a:solidFill>
                <a:schemeClr val="accent2">
                  <a:lumMod val="60000"/>
                  <a:lumOff val="40000"/>
                </a:schemeClr>
              </a:solidFill>
            </a:endParaRP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345DA86-1F28-4CF6-9212-9397777CE8A4}"/>
              </a:ext>
            </a:extLst>
          </p:cNvPr>
          <p:cNvSpPr>
            <a:spLocks noGrp="1"/>
          </p:cNvSpPr>
          <p:nvPr>
            <p:ph idx="1"/>
          </p:nvPr>
        </p:nvSpPr>
        <p:spPr>
          <a:xfrm>
            <a:off x="630936" y="2807208"/>
            <a:ext cx="3429000" cy="3410712"/>
          </a:xfrm>
        </p:spPr>
        <p:txBody>
          <a:bodyPr anchor="t">
            <a:normAutofit/>
          </a:bodyPr>
          <a:lstStyle/>
          <a:p>
            <a:r>
              <a:rPr lang="en-US" sz="2200" dirty="0">
                <a:cs typeface="Calibri"/>
              </a:rPr>
              <a:t>Look at pin 13 wiring</a:t>
            </a:r>
          </a:p>
          <a:p>
            <a:r>
              <a:rPr lang="en-US" sz="2200" dirty="0">
                <a:ea typeface="+mn-lt"/>
                <a:cs typeface="+mn-lt"/>
              </a:rPr>
              <a:t>LED_BUILTIN is not editable</a:t>
            </a:r>
          </a:p>
          <a:p>
            <a:r>
              <a:rPr lang="en-US" sz="2200" dirty="0">
                <a:ea typeface="+mn-lt"/>
                <a:cs typeface="+mn-lt"/>
              </a:rPr>
              <a:t>LED_BUILTIN references to pin 13 (on board LED)</a:t>
            </a:r>
            <a:endParaRPr lang="en-US" sz="2200" dirty="0">
              <a:cs typeface="Calibri"/>
            </a:endParaRPr>
          </a:p>
        </p:txBody>
      </p:sp>
      <p:pic>
        <p:nvPicPr>
          <p:cNvPr id="4" name="Picture 4" descr="Diagram, schematic&#10;&#10;Description automatically generated">
            <a:extLst>
              <a:ext uri="{FF2B5EF4-FFF2-40B4-BE49-F238E27FC236}">
                <a16:creationId xmlns:a16="http://schemas.microsoft.com/office/drawing/2014/main" id="{DE594595-1930-4C08-8AB6-512DBF282A30}"/>
              </a:ext>
            </a:extLst>
          </p:cNvPr>
          <p:cNvPicPr>
            <a:picLocks noChangeAspect="1"/>
          </p:cNvPicPr>
          <p:nvPr/>
        </p:nvPicPr>
        <p:blipFill>
          <a:blip r:embed="rId2"/>
          <a:stretch>
            <a:fillRect/>
          </a:stretch>
        </p:blipFill>
        <p:spPr>
          <a:xfrm>
            <a:off x="4654296" y="745179"/>
            <a:ext cx="6903720" cy="5367641"/>
          </a:xfrm>
          <a:prstGeom prst="rect">
            <a:avLst/>
          </a:prstGeom>
        </p:spPr>
      </p:pic>
    </p:spTree>
    <p:extLst>
      <p:ext uri="{BB962C8B-B14F-4D97-AF65-F5344CB8AC3E}">
        <p14:creationId xmlns:p14="http://schemas.microsoft.com/office/powerpoint/2010/main" val="2797000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6095999" y="648930"/>
            <a:ext cx="5325397" cy="5115489"/>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lnSpc>
                <a:spcPct val="150000"/>
              </a:lnSpc>
              <a:buClr>
                <a:srgbClr val="8ABF5E"/>
              </a:buClr>
              <a:buFont typeface="Arial" panose="020B0604020202020204" pitchFamily="34" charset="0"/>
              <a:buChar char="•"/>
            </a:pPr>
            <a:r>
              <a:rPr lang="en-US" sz="2800" dirty="0">
                <a:solidFill>
                  <a:schemeClr val="tx1">
                    <a:lumMod val="85000"/>
                  </a:schemeClr>
                </a:solidFill>
                <a:latin typeface="Gill Sans MT" panose="020B0502020104020203" pitchFamily="34" charset="77"/>
              </a:rPr>
              <a:t>An integrated circuit board.</a:t>
            </a:r>
          </a:p>
          <a:p>
            <a:pPr marL="540000" indent="-360000">
              <a:lnSpc>
                <a:spcPct val="150000"/>
              </a:lnSpc>
              <a:buClr>
                <a:srgbClr val="8ABF5E"/>
              </a:buClr>
              <a:buFont typeface="Arial" panose="020B0604020202020204" pitchFamily="34" charset="0"/>
              <a:buChar char="•"/>
            </a:pPr>
            <a:r>
              <a:rPr lang="en-US" sz="2800" dirty="0">
                <a:solidFill>
                  <a:schemeClr val="tx1">
                    <a:lumMod val="85000"/>
                  </a:schemeClr>
                </a:solidFill>
                <a:latin typeface="Gill Sans MT" panose="020B0502020104020203" pitchFamily="34" charset="77"/>
              </a:rPr>
              <a:t>Many inputs/outputs pins.</a:t>
            </a:r>
          </a:p>
          <a:p>
            <a:pPr marL="540000" indent="-360000">
              <a:lnSpc>
                <a:spcPct val="150000"/>
              </a:lnSpc>
              <a:buClr>
                <a:srgbClr val="8ABF5E"/>
              </a:buClr>
              <a:buFont typeface="Arial" panose="020B0604020202020204" pitchFamily="34" charset="0"/>
              <a:buChar char="•"/>
            </a:pPr>
            <a:r>
              <a:rPr lang="en-US" sz="2800" dirty="0">
                <a:solidFill>
                  <a:schemeClr val="tx1">
                    <a:lumMod val="85000"/>
                  </a:schemeClr>
                </a:solidFill>
                <a:latin typeface="Gill Sans MT" panose="020B0502020104020203" pitchFamily="34" charset="77"/>
              </a:rPr>
              <a:t>Programmable to perform certain task.</a:t>
            </a:r>
          </a:p>
          <a:p>
            <a:pPr marL="540000" indent="-360000">
              <a:lnSpc>
                <a:spcPct val="150000"/>
              </a:lnSpc>
              <a:buClr>
                <a:srgbClr val="8ABF5E"/>
              </a:buClr>
              <a:buFont typeface="Arial" panose="020B0604020202020204" pitchFamily="34" charset="0"/>
              <a:buChar char="•"/>
            </a:pPr>
            <a:r>
              <a:rPr lang="en-US" sz="2800" dirty="0">
                <a:solidFill>
                  <a:schemeClr val="tx1">
                    <a:lumMod val="85000"/>
                  </a:schemeClr>
                </a:solidFill>
                <a:latin typeface="Gill Sans MT" panose="020B0502020104020203" pitchFamily="34" charset="77"/>
              </a:rPr>
              <a:t>Not all microcontrollers are built the same</a:t>
            </a:r>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3"/>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2882209"/>
            <a:ext cx="4839929" cy="1093581"/>
          </a:xfrm>
        </p:spPr>
        <p:txBody>
          <a:bodyPr>
            <a:normAutofit fontScale="90000"/>
          </a:bodyPr>
          <a:lstStyle/>
          <a:p>
            <a:r>
              <a:rPr lang="en-US" dirty="0">
                <a:solidFill>
                  <a:srgbClr val="F9BA00"/>
                </a:solidFill>
                <a:latin typeface="Consolas" panose="020B0609020204030204" pitchFamily="49" charset="0"/>
                <a:ea typeface="Menlo" panose="020B0609030804020204" pitchFamily="49" charset="0"/>
                <a:cs typeface="Consolas" panose="020B0609020204030204" pitchFamily="49" charset="0"/>
              </a:rPr>
              <a:t>Microcontrollers</a:t>
            </a:r>
          </a:p>
        </p:txBody>
      </p:sp>
      <p:sp>
        <p:nvSpPr>
          <p:cNvPr id="9" name="TextBox 8">
            <a:extLst>
              <a:ext uri="{FF2B5EF4-FFF2-40B4-BE49-F238E27FC236}">
                <a16:creationId xmlns:a16="http://schemas.microsoft.com/office/drawing/2014/main" id="{37FFE53B-60E4-DD42-92CB-84CE6451B884}"/>
              </a:ext>
            </a:extLst>
          </p:cNvPr>
          <p:cNvSpPr txBox="1"/>
          <p:nvPr/>
        </p:nvSpPr>
        <p:spPr>
          <a:xfrm>
            <a:off x="901148" y="3791124"/>
            <a:ext cx="4776981" cy="369332"/>
          </a:xfrm>
          <a:prstGeom prst="rect">
            <a:avLst/>
          </a:prstGeom>
          <a:noFill/>
        </p:spPr>
        <p:txBody>
          <a:bodyPr wrap="square" rtlCol="0">
            <a:spAutoFit/>
          </a:bodyPr>
          <a:lstStyle/>
          <a:p>
            <a:r>
              <a:rPr lang="en-US" dirty="0">
                <a:latin typeface="Gill Sans MT" panose="020B0502020104020203" pitchFamily="34" charset="77"/>
                <a:ea typeface="Menlo" panose="020B0609030804020204" pitchFamily="49" charset="0"/>
                <a:cs typeface="Menlo" panose="020B0609030804020204" pitchFamily="49" charset="0"/>
              </a:rPr>
              <a:t>Introduction</a:t>
            </a:r>
          </a:p>
        </p:txBody>
      </p:sp>
    </p:spTree>
    <p:extLst>
      <p:ext uri="{BB962C8B-B14F-4D97-AF65-F5344CB8AC3E}">
        <p14:creationId xmlns:p14="http://schemas.microsoft.com/office/powerpoint/2010/main" val="89530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1" dur="500"/>
                                        <p:tgtEl>
                                          <p:spTgt spid="5">
                                            <p:txEl>
                                              <p:pRg st="1" end="1"/>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5" dur="500"/>
                                        <p:tgtEl>
                                          <p:spTgt spid="5">
                                            <p:txEl>
                                              <p:pRg st="2" end="2"/>
                                            </p:txEl>
                                          </p:spTgt>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9"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2" y="1742511"/>
            <a:ext cx="5325397" cy="4021908"/>
          </a:xfrm>
          <a:prstGeom prst="roundRect">
            <a:avLst>
              <a:gd name="adj" fmla="val 3168"/>
            </a:avLst>
          </a:prstGeom>
          <a:noFill/>
          <a:ln w="762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180000" algn="ctr">
              <a:buClr>
                <a:srgbClr val="8ABF5E"/>
              </a:buClr>
            </a:pPr>
            <a:r>
              <a:rPr lang="en-US" sz="4400" dirty="0"/>
              <a:t>Cost</a:t>
            </a:r>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3"/>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648930"/>
            <a:ext cx="10515600" cy="1093581"/>
          </a:xfrm>
        </p:spPr>
        <p:txBody>
          <a:bodyPr>
            <a:noAutofit/>
          </a:bodyPr>
          <a:lstStyle/>
          <a:p>
            <a:r>
              <a:rPr lang="en-US" sz="4000" dirty="0">
                <a:solidFill>
                  <a:schemeClr val="accent2">
                    <a:lumMod val="60000"/>
                    <a:lumOff val="40000"/>
                  </a:schemeClr>
                </a:solidFill>
                <a:latin typeface="Consolas" panose="020B0609020204030204" pitchFamily="49" charset="0"/>
                <a:ea typeface="Menlo" panose="020B0609030804020204" pitchFamily="49" charset="0"/>
                <a:cs typeface="Consolas" panose="020B0609020204030204" pitchFamily="49" charset="0"/>
              </a:rPr>
              <a:t>How to choose a microcontroller?</a:t>
            </a:r>
          </a:p>
        </p:txBody>
      </p:sp>
      <p:pic>
        <p:nvPicPr>
          <p:cNvPr id="6" name="Picture 5" descr="A picture containing text&#10;&#10;Description automatically generated">
            <a:extLst>
              <a:ext uri="{FF2B5EF4-FFF2-40B4-BE49-F238E27FC236}">
                <a16:creationId xmlns:a16="http://schemas.microsoft.com/office/drawing/2014/main" id="{5466247D-BDFB-4F67-9C57-D7CAD104FA8C}"/>
              </a:ext>
            </a:extLst>
          </p:cNvPr>
          <p:cNvPicPr>
            <a:picLocks noChangeAspect="1"/>
          </p:cNvPicPr>
          <p:nvPr/>
        </p:nvPicPr>
        <p:blipFill>
          <a:blip r:embed="rId4"/>
          <a:stretch>
            <a:fillRect/>
          </a:stretch>
        </p:blipFill>
        <p:spPr>
          <a:xfrm>
            <a:off x="1903204" y="2233612"/>
            <a:ext cx="3060192" cy="2390775"/>
          </a:xfrm>
          <a:prstGeom prst="rect">
            <a:avLst/>
          </a:prstGeom>
        </p:spPr>
      </p:pic>
      <p:sp>
        <p:nvSpPr>
          <p:cNvPr id="8" name="Rounded Rectangle 4">
            <a:extLst>
              <a:ext uri="{FF2B5EF4-FFF2-40B4-BE49-F238E27FC236}">
                <a16:creationId xmlns:a16="http://schemas.microsoft.com/office/drawing/2014/main" id="{6E9FA85F-9BDF-4368-9FA8-7AF209DE8933}"/>
              </a:ext>
            </a:extLst>
          </p:cNvPr>
          <p:cNvSpPr/>
          <p:nvPr/>
        </p:nvSpPr>
        <p:spPr>
          <a:xfrm>
            <a:off x="6095999" y="1742511"/>
            <a:ext cx="5296822" cy="4021908"/>
          </a:xfrm>
          <a:prstGeom prst="roundRect">
            <a:avLst>
              <a:gd name="adj" fmla="val 3168"/>
            </a:avLst>
          </a:prstGeom>
          <a:noFill/>
          <a:ln w="762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180000" algn="ctr">
              <a:buClr>
                <a:srgbClr val="8ABF5E"/>
              </a:buClr>
            </a:pPr>
            <a:endParaRPr lang="en-US" sz="4400" dirty="0"/>
          </a:p>
          <a:p>
            <a:pPr marL="180000" algn="ctr">
              <a:buClr>
                <a:srgbClr val="8ABF5E"/>
              </a:buClr>
            </a:pPr>
            <a:r>
              <a:rPr lang="en-US" sz="4400" dirty="0"/>
              <a:t>System requirements</a:t>
            </a:r>
          </a:p>
        </p:txBody>
      </p:sp>
      <p:pic>
        <p:nvPicPr>
          <p:cNvPr id="2052" name="Picture 4" descr="Intel Core i7 4770T vs i3 4350T">
            <a:extLst>
              <a:ext uri="{FF2B5EF4-FFF2-40B4-BE49-F238E27FC236}">
                <a16:creationId xmlns:a16="http://schemas.microsoft.com/office/drawing/2014/main" id="{7E5F6AD3-21B4-4630-B323-D21F84252A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4" t="1867" r="357" b="2119"/>
          <a:stretch/>
        </p:blipFill>
        <p:spPr bwMode="auto">
          <a:xfrm>
            <a:off x="6683119" y="2937164"/>
            <a:ext cx="4130034" cy="143668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26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wipe(down)">
                                      <p:cBhvr>
                                        <p:cTn id="18"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DDC28066-6DB6-7C4C-BBA9-A91BFD0A1AED}"/>
              </a:ext>
            </a:extLst>
          </p:cNvPr>
          <p:cNvCxnSpPr>
            <a:cxnSpLocks/>
          </p:cNvCxnSpPr>
          <p:nvPr/>
        </p:nvCxnSpPr>
        <p:spPr>
          <a:xfrm>
            <a:off x="4766601" y="3361354"/>
            <a:ext cx="2556387" cy="12893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F98E58-3B3C-1B41-B23B-5087AE242C5E}"/>
              </a:ext>
            </a:extLst>
          </p:cNvPr>
          <p:cNvCxnSpPr>
            <a:cxnSpLocks/>
          </p:cNvCxnSpPr>
          <p:nvPr/>
        </p:nvCxnSpPr>
        <p:spPr>
          <a:xfrm flipH="1">
            <a:off x="7276699" y="3092817"/>
            <a:ext cx="3521109" cy="15578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3"/>
          <a:stretch>
            <a:fillRect/>
          </a:stretch>
        </p:blipFill>
        <p:spPr>
          <a:xfrm>
            <a:off x="10517589" y="5899355"/>
            <a:ext cx="1674411" cy="958645"/>
          </a:xfrm>
          <a:prstGeom prst="rect">
            <a:avLst/>
          </a:prstGeom>
        </p:spPr>
      </p:pic>
      <p:sp>
        <p:nvSpPr>
          <p:cNvPr id="10" name="TextBox 9">
            <a:extLst>
              <a:ext uri="{FF2B5EF4-FFF2-40B4-BE49-F238E27FC236}">
                <a16:creationId xmlns:a16="http://schemas.microsoft.com/office/drawing/2014/main" id="{FCDDB216-DC95-2A4B-A0FF-839662962AA9}"/>
              </a:ext>
            </a:extLst>
          </p:cNvPr>
          <p:cNvSpPr txBox="1"/>
          <p:nvPr/>
        </p:nvSpPr>
        <p:spPr>
          <a:xfrm>
            <a:off x="1179319" y="4632338"/>
            <a:ext cx="2154367" cy="369332"/>
          </a:xfrm>
          <a:prstGeom prst="rect">
            <a:avLst/>
          </a:prstGeom>
          <a:noFill/>
        </p:spPr>
        <p:txBody>
          <a:bodyPr wrap="square" rtlCol="0">
            <a:spAutoFit/>
          </a:bodyPr>
          <a:lstStyle/>
          <a:p>
            <a:pPr algn="ctr"/>
            <a:r>
              <a:rPr lang="en-US" dirty="0">
                <a:latin typeface="Gill Sans MT" panose="020B0502020104020203" pitchFamily="34" charset="77"/>
                <a:ea typeface="Menlo" panose="020B0609030804020204" pitchFamily="49" charset="0"/>
                <a:cs typeface="Menlo" panose="020B0609030804020204" pitchFamily="49" charset="0"/>
              </a:rPr>
              <a:t>PIC</a:t>
            </a:r>
          </a:p>
        </p:txBody>
      </p:sp>
      <p:sp>
        <p:nvSpPr>
          <p:cNvPr id="11" name="Title 1">
            <a:extLst>
              <a:ext uri="{FF2B5EF4-FFF2-40B4-BE49-F238E27FC236}">
                <a16:creationId xmlns:a16="http://schemas.microsoft.com/office/drawing/2014/main" id="{2603498E-CD8A-E14F-9A86-6CA1D5E754DF}"/>
              </a:ext>
            </a:extLst>
          </p:cNvPr>
          <p:cNvSpPr>
            <a:spLocks noGrp="1"/>
          </p:cNvSpPr>
          <p:nvPr>
            <p:ph type="title"/>
          </p:nvPr>
        </p:nvSpPr>
        <p:spPr>
          <a:xfrm>
            <a:off x="838200" y="648930"/>
            <a:ext cx="10515600" cy="1093581"/>
          </a:xfrm>
        </p:spPr>
        <p:txBody>
          <a:bodyPr/>
          <a:lstStyle/>
          <a:p>
            <a:r>
              <a:rPr lang="en-US" dirty="0">
                <a:solidFill>
                  <a:srgbClr val="F74BD6"/>
                </a:solidFill>
                <a:latin typeface="Consolas" panose="020B0609020204030204" pitchFamily="49" charset="0"/>
                <a:ea typeface="Menlo" panose="020B0609030804020204" pitchFamily="49" charset="0"/>
                <a:cs typeface="Consolas" panose="020B0609020204030204" pitchFamily="49" charset="0"/>
              </a:rPr>
              <a:t>Microcontrollers</a:t>
            </a:r>
          </a:p>
        </p:txBody>
      </p:sp>
      <p:cxnSp>
        <p:nvCxnSpPr>
          <p:cNvPr id="15" name="Straight Connector 14">
            <a:extLst>
              <a:ext uri="{FF2B5EF4-FFF2-40B4-BE49-F238E27FC236}">
                <a16:creationId xmlns:a16="http://schemas.microsoft.com/office/drawing/2014/main" id="{8B80A11D-49F4-7841-955A-E464CC4FC897}"/>
              </a:ext>
            </a:extLst>
          </p:cNvPr>
          <p:cNvCxnSpPr>
            <a:cxnSpLocks/>
          </p:cNvCxnSpPr>
          <p:nvPr/>
        </p:nvCxnSpPr>
        <p:spPr>
          <a:xfrm flipV="1">
            <a:off x="2256503" y="3346697"/>
            <a:ext cx="2510098" cy="79149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5C5DC93B-CB90-694E-A758-237CC58AC130}"/>
              </a:ext>
            </a:extLst>
          </p:cNvPr>
          <p:cNvSpPr/>
          <p:nvPr/>
        </p:nvSpPr>
        <p:spPr>
          <a:xfrm>
            <a:off x="1976284" y="3857975"/>
            <a:ext cx="560438" cy="560438"/>
          </a:xfrm>
          <a:prstGeom prst="ellipse">
            <a:avLst/>
          </a:prstGeom>
          <a:solidFill>
            <a:srgbClr val="231F2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8B200D9-3403-984B-B1BD-7E9606BBE5C7}"/>
              </a:ext>
            </a:extLst>
          </p:cNvPr>
          <p:cNvSpPr/>
          <p:nvPr/>
        </p:nvSpPr>
        <p:spPr>
          <a:xfrm>
            <a:off x="4486382" y="3066478"/>
            <a:ext cx="560438" cy="560438"/>
          </a:xfrm>
          <a:prstGeom prst="ellipse">
            <a:avLst/>
          </a:prstGeom>
          <a:solidFill>
            <a:srgbClr val="231F2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B5822BE-5352-1E46-9908-BB888D1B4AEA}"/>
              </a:ext>
            </a:extLst>
          </p:cNvPr>
          <p:cNvSpPr/>
          <p:nvPr/>
        </p:nvSpPr>
        <p:spPr>
          <a:xfrm>
            <a:off x="7042769" y="4352119"/>
            <a:ext cx="560438" cy="560438"/>
          </a:xfrm>
          <a:prstGeom prst="ellipse">
            <a:avLst/>
          </a:prstGeom>
          <a:solidFill>
            <a:srgbClr val="231F2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DDBB58D-DEAB-7145-AA28-DAD577F9A31F}"/>
              </a:ext>
            </a:extLst>
          </p:cNvPr>
          <p:cNvSpPr/>
          <p:nvPr/>
        </p:nvSpPr>
        <p:spPr>
          <a:xfrm>
            <a:off x="10517589" y="2821845"/>
            <a:ext cx="560438" cy="560438"/>
          </a:xfrm>
          <a:prstGeom prst="ellipse">
            <a:avLst/>
          </a:prstGeom>
          <a:solidFill>
            <a:srgbClr val="231F2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E7BB553-4B78-7646-AAB8-7735581B42FF}"/>
              </a:ext>
            </a:extLst>
          </p:cNvPr>
          <p:cNvSpPr txBox="1"/>
          <p:nvPr/>
        </p:nvSpPr>
        <p:spPr>
          <a:xfrm>
            <a:off x="4337612" y="2601593"/>
            <a:ext cx="2154367" cy="369332"/>
          </a:xfrm>
          <a:prstGeom prst="rect">
            <a:avLst/>
          </a:prstGeom>
          <a:noFill/>
        </p:spPr>
        <p:txBody>
          <a:bodyPr wrap="square" rtlCol="0">
            <a:spAutoFit/>
          </a:bodyPr>
          <a:lstStyle/>
          <a:p>
            <a:r>
              <a:rPr lang="en-US" dirty="0">
                <a:latin typeface="Gill Sans MT" panose="020B0502020104020203" pitchFamily="34" charset="77"/>
                <a:ea typeface="Menlo" panose="020B0609030804020204" pitchFamily="49" charset="0"/>
                <a:cs typeface="Menlo" panose="020B0609030804020204" pitchFamily="49" charset="0"/>
              </a:rPr>
              <a:t>Arduino</a:t>
            </a:r>
          </a:p>
        </p:txBody>
      </p:sp>
      <p:sp>
        <p:nvSpPr>
          <p:cNvPr id="27" name="TextBox 26">
            <a:extLst>
              <a:ext uri="{FF2B5EF4-FFF2-40B4-BE49-F238E27FC236}">
                <a16:creationId xmlns:a16="http://schemas.microsoft.com/office/drawing/2014/main" id="{B1B99F3A-E046-4A48-81F8-D0FD2286E949}"/>
              </a:ext>
            </a:extLst>
          </p:cNvPr>
          <p:cNvSpPr txBox="1"/>
          <p:nvPr/>
        </p:nvSpPr>
        <p:spPr>
          <a:xfrm>
            <a:off x="6882886" y="5029895"/>
            <a:ext cx="2154367" cy="369332"/>
          </a:xfrm>
          <a:prstGeom prst="rect">
            <a:avLst/>
          </a:prstGeom>
          <a:noFill/>
        </p:spPr>
        <p:txBody>
          <a:bodyPr wrap="square" rtlCol="0">
            <a:spAutoFit/>
          </a:bodyPr>
          <a:lstStyle/>
          <a:p>
            <a:r>
              <a:rPr lang="en-US" dirty="0">
                <a:latin typeface="Gill Sans MT" panose="020B0502020104020203" pitchFamily="34" charset="77"/>
                <a:ea typeface="Menlo" panose="020B0609030804020204" pitchFamily="49" charset="0"/>
                <a:cs typeface="Menlo" panose="020B0609030804020204" pitchFamily="49" charset="0"/>
              </a:rPr>
              <a:t>Teensy</a:t>
            </a:r>
          </a:p>
        </p:txBody>
      </p:sp>
      <p:sp>
        <p:nvSpPr>
          <p:cNvPr id="28" name="TextBox 27">
            <a:extLst>
              <a:ext uri="{FF2B5EF4-FFF2-40B4-BE49-F238E27FC236}">
                <a16:creationId xmlns:a16="http://schemas.microsoft.com/office/drawing/2014/main" id="{196C6862-8045-674B-BF3F-17E2F764DBF7}"/>
              </a:ext>
            </a:extLst>
          </p:cNvPr>
          <p:cNvSpPr txBox="1"/>
          <p:nvPr/>
        </p:nvSpPr>
        <p:spPr>
          <a:xfrm>
            <a:off x="10181346" y="2375286"/>
            <a:ext cx="1317474" cy="369332"/>
          </a:xfrm>
          <a:prstGeom prst="rect">
            <a:avLst/>
          </a:prstGeom>
          <a:noFill/>
        </p:spPr>
        <p:txBody>
          <a:bodyPr wrap="square" rtlCol="0">
            <a:spAutoFit/>
          </a:bodyPr>
          <a:lstStyle/>
          <a:p>
            <a:r>
              <a:rPr lang="en-US" dirty="0" err="1">
                <a:latin typeface="Gill Sans MT" panose="020B0502020104020203" pitchFamily="34" charset="77"/>
                <a:ea typeface="Menlo" panose="020B0609030804020204" pitchFamily="49" charset="0"/>
                <a:cs typeface="Menlo" panose="020B0609030804020204" pitchFamily="49" charset="0"/>
              </a:rPr>
              <a:t>Rasberry</a:t>
            </a:r>
            <a:r>
              <a:rPr lang="en-US" dirty="0">
                <a:latin typeface="Gill Sans MT" panose="020B0502020104020203" pitchFamily="34" charset="77"/>
                <a:ea typeface="Menlo" panose="020B0609030804020204" pitchFamily="49" charset="0"/>
                <a:cs typeface="Menlo" panose="020B0609030804020204" pitchFamily="49" charset="0"/>
              </a:rPr>
              <a:t> Pi</a:t>
            </a:r>
          </a:p>
        </p:txBody>
      </p:sp>
      <p:pic>
        <p:nvPicPr>
          <p:cNvPr id="3074" name="Picture 2" descr="Dynamic Product Page | Microchip Technology">
            <a:extLst>
              <a:ext uri="{FF2B5EF4-FFF2-40B4-BE49-F238E27FC236}">
                <a16:creationId xmlns:a16="http://schemas.microsoft.com/office/drawing/2014/main" id="{476363F0-E6D0-46E8-81DE-E85E48CDEA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330" y="2645948"/>
            <a:ext cx="2154367" cy="964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6" name="Picture 4">
            <a:extLst>
              <a:ext uri="{FF2B5EF4-FFF2-40B4-BE49-F238E27FC236}">
                <a16:creationId xmlns:a16="http://schemas.microsoft.com/office/drawing/2014/main" id="{716806B0-C170-409A-B7A8-C08ABDDDEF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7284" y="3946436"/>
            <a:ext cx="1770248" cy="155784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17" name="Straight Connector 16">
            <a:extLst>
              <a:ext uri="{FF2B5EF4-FFF2-40B4-BE49-F238E27FC236}">
                <a16:creationId xmlns:a16="http://schemas.microsoft.com/office/drawing/2014/main" id="{F84309C7-9690-42AA-8D33-D346E86E13E1}"/>
              </a:ext>
            </a:extLst>
          </p:cNvPr>
          <p:cNvCxnSpPr>
            <a:cxnSpLocks/>
          </p:cNvCxnSpPr>
          <p:nvPr/>
        </p:nvCxnSpPr>
        <p:spPr>
          <a:xfrm>
            <a:off x="11078027" y="3213100"/>
            <a:ext cx="1113973" cy="73333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3078" name="Picture 6" descr="TEENSY 3.2: Microcontroller board Teensy 3.2 at reichelt elektronik">
            <a:extLst>
              <a:ext uri="{FF2B5EF4-FFF2-40B4-BE49-F238E27FC236}">
                <a16:creationId xmlns:a16="http://schemas.microsoft.com/office/drawing/2014/main" id="{04D500B5-5334-49D7-8E75-C5693CA2D7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0492" y="2405955"/>
            <a:ext cx="1914453" cy="134895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3082" name="Picture 10" descr="Raspberry Pi 4 boosts performance, keeps $35 starting price - CNET">
            <a:extLst>
              <a:ext uri="{FF2B5EF4-FFF2-40B4-BE49-F238E27FC236}">
                <a16:creationId xmlns:a16="http://schemas.microsoft.com/office/drawing/2014/main" id="{C5E7E64C-BF25-4E8F-AE53-81FC1130DB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32495" y="3892864"/>
            <a:ext cx="2130626" cy="138490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38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00"/>
                                        <p:tgtEl>
                                          <p:spTgt spid="307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076"/>
                                        </p:tgtEl>
                                        <p:attrNameLst>
                                          <p:attrName>style.visibility</p:attrName>
                                        </p:attrNameLst>
                                      </p:cBhvr>
                                      <p:to>
                                        <p:strVal val="visible"/>
                                      </p:to>
                                    </p:set>
                                    <p:animEffect transition="in" filter="wipe(down)">
                                      <p:cBhvr>
                                        <p:cTn id="14" dur="500"/>
                                        <p:tgtEl>
                                          <p:spTgt spid="3076"/>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nodeType="withEffect">
                                  <p:stCondLst>
                                    <p:cond delay="0"/>
                                  </p:stCondLst>
                                  <p:childTnLst>
                                    <p:set>
                                      <p:cBhvr>
                                        <p:cTn id="23" dur="1" fill="hold">
                                          <p:stCondLst>
                                            <p:cond delay="0"/>
                                          </p:stCondLst>
                                        </p:cTn>
                                        <p:tgtEl>
                                          <p:spTgt spid="3078"/>
                                        </p:tgtEl>
                                        <p:attrNameLst>
                                          <p:attrName>style.visibility</p:attrName>
                                        </p:attrNameLst>
                                      </p:cBhvr>
                                      <p:to>
                                        <p:strVal val="visible"/>
                                      </p:to>
                                    </p:set>
                                    <p:animEffect transition="in" filter="wipe(down)">
                                      <p:cBhvr>
                                        <p:cTn id="24" dur="500"/>
                                        <p:tgtEl>
                                          <p:spTgt spid="3078"/>
                                        </p:tgtEl>
                                      </p:cBhvr>
                                    </p:animEffect>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down)">
                                      <p:cBhvr>
                                        <p:cTn id="28" dur="500"/>
                                        <p:tgtEl>
                                          <p:spTgt spid="28"/>
                                        </p:tgtEl>
                                      </p:cBhvr>
                                    </p:animEffect>
                                  </p:childTnLst>
                                </p:cTn>
                              </p:par>
                              <p:par>
                                <p:cTn id="29" presetID="22" presetClass="entr" presetSubtype="4" fill="hold" nodeType="withEffect">
                                  <p:stCondLst>
                                    <p:cond delay="0"/>
                                  </p:stCondLst>
                                  <p:childTnLst>
                                    <p:set>
                                      <p:cBhvr>
                                        <p:cTn id="30" dur="1" fill="hold">
                                          <p:stCondLst>
                                            <p:cond delay="0"/>
                                          </p:stCondLst>
                                        </p:cTn>
                                        <p:tgtEl>
                                          <p:spTgt spid="3082"/>
                                        </p:tgtEl>
                                        <p:attrNameLst>
                                          <p:attrName>style.visibility</p:attrName>
                                        </p:attrNameLst>
                                      </p:cBhvr>
                                      <p:to>
                                        <p:strVal val="visible"/>
                                      </p:to>
                                    </p:set>
                                    <p:animEffect transition="in" filter="wipe(down)">
                                      <p:cBhvr>
                                        <p:cTn id="31" dur="5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6" grpId="0"/>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990139" y="3790950"/>
            <a:ext cx="10211721" cy="1973469"/>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180000" algn="ctr">
              <a:buClr>
                <a:srgbClr val="EF4D47"/>
              </a:buClr>
            </a:pPr>
            <a:r>
              <a:rPr lang="en-US" sz="3200" dirty="0">
                <a:latin typeface="Gill Sans MT" panose="020B0502020104020203" pitchFamily="34" charset="77"/>
              </a:rPr>
              <a:t>Check the voltage requirement of the microcontroller!</a:t>
            </a:r>
          </a:p>
          <a:p>
            <a:pPr marL="180000" algn="ctr">
              <a:buClr>
                <a:srgbClr val="EF4D47"/>
              </a:buClr>
            </a:pPr>
            <a:r>
              <a:rPr lang="en-US" sz="3200" dirty="0">
                <a:latin typeface="Gill Sans MT" panose="020B0502020104020203" pitchFamily="34" charset="77"/>
              </a:rPr>
              <a:t>(Fireworks may occur)</a:t>
            </a:r>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3"/>
          <a:stretch>
            <a:fillRect/>
          </a:stretch>
        </p:blipFill>
        <p:spPr>
          <a:xfrm>
            <a:off x="10517589" y="5899355"/>
            <a:ext cx="1674411" cy="958645"/>
          </a:xfrm>
          <a:prstGeom prst="rect">
            <a:avLst/>
          </a:prstGeom>
        </p:spPr>
      </p:pic>
      <p:pic>
        <p:nvPicPr>
          <p:cNvPr id="1026" name="Picture 2">
            <a:extLst>
              <a:ext uri="{FF2B5EF4-FFF2-40B4-BE49-F238E27FC236}">
                <a16:creationId xmlns:a16="http://schemas.microsoft.com/office/drawing/2014/main" id="{6E9ACC62-75B0-4734-BCA4-A7E3986547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49" y="79851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32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026"/>
                                        </p:tgtEl>
                                      </p:cBhvr>
                                    </p:animEffect>
                                    <p:animScale>
                                      <p:cBhvr>
                                        <p:cTn id="7" dur="250" autoRev="1" fill="hold"/>
                                        <p:tgtEl>
                                          <p:spTgt spid="10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picture containing text, electronics&#10;&#10;Description automatically generated">
            <a:extLst>
              <a:ext uri="{FF2B5EF4-FFF2-40B4-BE49-F238E27FC236}">
                <a16:creationId xmlns:a16="http://schemas.microsoft.com/office/drawing/2014/main" id="{8AE6C491-1384-4429-8E05-31C43B0D908C}"/>
              </a:ext>
            </a:extLst>
          </p:cNvPr>
          <p:cNvPicPr>
            <a:picLocks noChangeAspect="1"/>
          </p:cNvPicPr>
          <p:nvPr/>
        </p:nvPicPr>
        <p:blipFill rotWithShape="1">
          <a:blip r:embed="rId2"/>
          <a:srcRect t="21327" b="2802"/>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1481505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4">
            <a:extLst>
              <a:ext uri="{FF2B5EF4-FFF2-40B4-BE49-F238E27FC236}">
                <a16:creationId xmlns:a16="http://schemas.microsoft.com/office/drawing/2014/main" id="{E09E0DFB-EB16-405E-AFAC-E86FA96EF218}"/>
              </a:ext>
            </a:extLst>
          </p:cNvPr>
          <p:cNvSpPr/>
          <p:nvPr/>
        </p:nvSpPr>
        <p:spPr>
          <a:xfrm>
            <a:off x="6067425" y="3157253"/>
            <a:ext cx="4896772" cy="2407059"/>
          </a:xfrm>
          <a:prstGeom prst="roundRect">
            <a:avLst>
              <a:gd name="adj" fmla="val 3168"/>
            </a:avLst>
          </a:prstGeom>
          <a:solidFill>
            <a:schemeClr val="tx1"/>
          </a:solid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buClr>
                <a:srgbClr val="8ABF5E"/>
              </a:buClr>
            </a:pPr>
            <a:endParaRPr lang="en-US" sz="2800" dirty="0"/>
          </a:p>
        </p:txBody>
      </p:sp>
      <p:sp>
        <p:nvSpPr>
          <p:cNvPr id="15" name="Rounded Rectangle 4">
            <a:extLst>
              <a:ext uri="{FF2B5EF4-FFF2-40B4-BE49-F238E27FC236}">
                <a16:creationId xmlns:a16="http://schemas.microsoft.com/office/drawing/2014/main" id="{EE3A8F29-93AA-4E5B-84EC-72C20094D2D2}"/>
              </a:ext>
            </a:extLst>
          </p:cNvPr>
          <p:cNvSpPr/>
          <p:nvPr/>
        </p:nvSpPr>
        <p:spPr>
          <a:xfrm>
            <a:off x="770601" y="3157253"/>
            <a:ext cx="4896772" cy="2407059"/>
          </a:xfrm>
          <a:prstGeom prst="roundRect">
            <a:avLst>
              <a:gd name="adj" fmla="val 3168"/>
            </a:avLst>
          </a:prstGeom>
          <a:solidFill>
            <a:schemeClr val="tx1"/>
          </a:solid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buClr>
                <a:srgbClr val="8ABF5E"/>
              </a:buClr>
            </a:pPr>
            <a:endParaRPr lang="en-US" sz="2800" dirty="0"/>
          </a:p>
        </p:txBody>
      </p:sp>
      <p:sp>
        <p:nvSpPr>
          <p:cNvPr id="14" name="Rounded Rectangle 4">
            <a:extLst>
              <a:ext uri="{FF2B5EF4-FFF2-40B4-BE49-F238E27FC236}">
                <a16:creationId xmlns:a16="http://schemas.microsoft.com/office/drawing/2014/main" id="{E75F70CA-2A6C-4E02-9942-4791818DDE86}"/>
              </a:ext>
            </a:extLst>
          </p:cNvPr>
          <p:cNvSpPr/>
          <p:nvPr/>
        </p:nvSpPr>
        <p:spPr>
          <a:xfrm>
            <a:off x="6096000" y="545688"/>
            <a:ext cx="4896772" cy="2407059"/>
          </a:xfrm>
          <a:prstGeom prst="roundRect">
            <a:avLst>
              <a:gd name="adj" fmla="val 3168"/>
            </a:avLst>
          </a:prstGeom>
          <a:solidFill>
            <a:schemeClr val="tx1"/>
          </a:solid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buClr>
                <a:srgbClr val="8ABF5E"/>
              </a:buClr>
            </a:pPr>
            <a:endParaRPr lang="en-US" sz="2800" dirty="0"/>
          </a:p>
        </p:txBody>
      </p:sp>
      <p:sp>
        <p:nvSpPr>
          <p:cNvPr id="13" name="Rounded Rectangle 4">
            <a:extLst>
              <a:ext uri="{FF2B5EF4-FFF2-40B4-BE49-F238E27FC236}">
                <a16:creationId xmlns:a16="http://schemas.microsoft.com/office/drawing/2014/main" id="{F07E26A6-28F7-4D8C-A8CC-911B6B824FA9}"/>
              </a:ext>
            </a:extLst>
          </p:cNvPr>
          <p:cNvSpPr/>
          <p:nvPr/>
        </p:nvSpPr>
        <p:spPr>
          <a:xfrm>
            <a:off x="770601" y="550087"/>
            <a:ext cx="4896772" cy="2407059"/>
          </a:xfrm>
          <a:prstGeom prst="roundRect">
            <a:avLst>
              <a:gd name="adj" fmla="val 3168"/>
            </a:avLst>
          </a:prstGeom>
          <a:solidFill>
            <a:schemeClr val="tx1"/>
          </a:solid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buClr>
                <a:srgbClr val="8ABF5E"/>
              </a:buClr>
            </a:pPr>
            <a:endParaRPr lang="en-US" sz="2800" dirty="0"/>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5764419"/>
            <a:ext cx="10515600" cy="1093581"/>
          </a:xfrm>
        </p:spPr>
        <p:txBody>
          <a:bodyPr/>
          <a:lstStyle/>
          <a:p>
            <a:r>
              <a:rPr lang="en-US" dirty="0">
                <a:solidFill>
                  <a:srgbClr val="33A5DB"/>
                </a:solidFill>
                <a:latin typeface="Consolas" panose="020B0609020204030204" pitchFamily="49" charset="0"/>
                <a:ea typeface="Menlo" panose="020B0609030804020204" pitchFamily="49" charset="0"/>
                <a:cs typeface="Consolas" panose="020B0609020204030204" pitchFamily="49" charset="0"/>
              </a:rPr>
              <a:t>Arduino</a:t>
            </a:r>
          </a:p>
        </p:txBody>
      </p:sp>
      <p:sp>
        <p:nvSpPr>
          <p:cNvPr id="7" name="Rounded Rectangle 4">
            <a:extLst>
              <a:ext uri="{FF2B5EF4-FFF2-40B4-BE49-F238E27FC236}">
                <a16:creationId xmlns:a16="http://schemas.microsoft.com/office/drawing/2014/main" id="{C7ED3883-61C8-4220-B170-CFBFDBEB4289}"/>
              </a:ext>
            </a:extLst>
          </p:cNvPr>
          <p:cNvSpPr/>
          <p:nvPr/>
        </p:nvSpPr>
        <p:spPr>
          <a:xfrm>
            <a:off x="770603" y="3155055"/>
            <a:ext cx="4896772" cy="2407059"/>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buClr>
                <a:srgbClr val="8ABF5E"/>
              </a:buClr>
            </a:pPr>
            <a:endParaRPr lang="en-US" sz="2800" dirty="0"/>
          </a:p>
        </p:txBody>
      </p:sp>
      <p:pic>
        <p:nvPicPr>
          <p:cNvPr id="9" name="Picture 8" descr="A000062 | Arduino Microcontroller board, Due | Distrelec Export Shop">
            <a:extLst>
              <a:ext uri="{FF2B5EF4-FFF2-40B4-BE49-F238E27FC236}">
                <a16:creationId xmlns:a16="http://schemas.microsoft.com/office/drawing/2014/main" id="{E3A1C1BF-036E-4B0C-934C-82AC9165F6A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61113" y="543358"/>
            <a:ext cx="4315747" cy="2411590"/>
          </a:xfrm>
          <a:prstGeom prst="rect">
            <a:avLst/>
          </a:prstGeom>
        </p:spPr>
      </p:pic>
      <p:pic>
        <p:nvPicPr>
          <p:cNvPr id="10" name="Picture 9" descr="Arduino Nano - Elektor">
            <a:extLst>
              <a:ext uri="{FF2B5EF4-FFF2-40B4-BE49-F238E27FC236}">
                <a16:creationId xmlns:a16="http://schemas.microsoft.com/office/drawing/2014/main" id="{84D45646-A285-4CD1-8D54-DC8AF1A91F1A}"/>
              </a:ext>
            </a:extLst>
          </p:cNvPr>
          <p:cNvPicPr/>
          <p:nvPr/>
        </p:nvPicPr>
        <p:blipFill>
          <a:blip r:embed="rId4">
            <a:extLst>
              <a:ext uri="{28A0092B-C50C-407E-A947-70E740481C1C}">
                <a14:useLocalDpi xmlns:a14="http://schemas.microsoft.com/office/drawing/2010/main" val="0"/>
              </a:ext>
            </a:extLst>
          </a:blip>
          <a:stretch>
            <a:fillRect/>
          </a:stretch>
        </p:blipFill>
        <p:spPr>
          <a:xfrm>
            <a:off x="6687011" y="550087"/>
            <a:ext cx="3657600" cy="2402661"/>
          </a:xfrm>
          <a:prstGeom prst="rect">
            <a:avLst/>
          </a:prstGeom>
        </p:spPr>
      </p:pic>
      <p:pic>
        <p:nvPicPr>
          <p:cNvPr id="11" name="Picture 10" descr="Arduino MEGA 2560 R3 + USB cable (Replica) – EV3DM">
            <a:extLst>
              <a:ext uri="{FF2B5EF4-FFF2-40B4-BE49-F238E27FC236}">
                <a16:creationId xmlns:a16="http://schemas.microsoft.com/office/drawing/2014/main" id="{1BC92EF7-8959-450A-87C3-52002B11D1BC}"/>
              </a:ext>
            </a:extLst>
          </p:cNvPr>
          <p:cNvPicPr/>
          <p:nvPr/>
        </p:nvPicPr>
        <p:blipFill>
          <a:blip r:embed="rId5">
            <a:extLst>
              <a:ext uri="{28A0092B-C50C-407E-A947-70E740481C1C}">
                <a14:useLocalDpi xmlns:a14="http://schemas.microsoft.com/office/drawing/2010/main" val="0"/>
              </a:ext>
            </a:extLst>
          </a:blip>
          <a:stretch>
            <a:fillRect/>
          </a:stretch>
        </p:blipFill>
        <p:spPr>
          <a:xfrm>
            <a:off x="891963" y="3220359"/>
            <a:ext cx="4654049" cy="2276447"/>
          </a:xfrm>
          <a:prstGeom prst="rect">
            <a:avLst/>
          </a:prstGeom>
        </p:spPr>
      </p:pic>
      <p:pic>
        <p:nvPicPr>
          <p:cNvPr id="12" name="Picture 11" descr="Arduino Uno Rev3 | Arduino Official Store">
            <a:extLst>
              <a:ext uri="{FF2B5EF4-FFF2-40B4-BE49-F238E27FC236}">
                <a16:creationId xmlns:a16="http://schemas.microsoft.com/office/drawing/2014/main" id="{05C43F9D-EDDD-4CAB-ADFB-C22C8C3E529E}"/>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914658" y="3155053"/>
            <a:ext cx="3202305" cy="2400714"/>
          </a:xfrm>
          <a:prstGeom prst="rect">
            <a:avLst/>
          </a:prstGeom>
        </p:spPr>
      </p:pic>
      <p:sp>
        <p:nvSpPr>
          <p:cNvPr id="6" name="Rounded Rectangle 4">
            <a:extLst>
              <a:ext uri="{FF2B5EF4-FFF2-40B4-BE49-F238E27FC236}">
                <a16:creationId xmlns:a16="http://schemas.microsoft.com/office/drawing/2014/main" id="{56D23AF1-55F8-4B8C-AB2E-BFE78E2B4946}"/>
              </a:ext>
            </a:extLst>
          </p:cNvPr>
          <p:cNvSpPr/>
          <p:nvPr/>
        </p:nvSpPr>
        <p:spPr>
          <a:xfrm>
            <a:off x="6067425" y="545690"/>
            <a:ext cx="4896772" cy="2407059"/>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buClr>
                <a:srgbClr val="8ABF5E"/>
              </a:buClr>
            </a:pPr>
            <a:endParaRPr lang="en-US" sz="2800" dirty="0"/>
          </a:p>
        </p:txBody>
      </p:sp>
      <p:sp>
        <p:nvSpPr>
          <p:cNvPr id="8" name="Rounded Rectangle 4">
            <a:extLst>
              <a:ext uri="{FF2B5EF4-FFF2-40B4-BE49-F238E27FC236}">
                <a16:creationId xmlns:a16="http://schemas.microsoft.com/office/drawing/2014/main" id="{E13CC614-FFC3-4B3F-A9B4-58F1647BC86D}"/>
              </a:ext>
            </a:extLst>
          </p:cNvPr>
          <p:cNvSpPr/>
          <p:nvPr/>
        </p:nvSpPr>
        <p:spPr>
          <a:xfrm>
            <a:off x="6067425" y="3155054"/>
            <a:ext cx="4896772" cy="2407059"/>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buClr>
                <a:srgbClr val="8ABF5E"/>
              </a:buClr>
            </a:pPr>
            <a:endParaRPr lang="en-US" sz="2800" dirty="0"/>
          </a:p>
        </p:txBody>
      </p:sp>
      <p:sp>
        <p:nvSpPr>
          <p:cNvPr id="5" name="Rounded Rectangle 4">
            <a:extLst>
              <a:ext uri="{FF2B5EF4-FFF2-40B4-BE49-F238E27FC236}">
                <a16:creationId xmlns:a16="http://schemas.microsoft.com/office/drawing/2014/main" id="{82F5CC60-AFA2-7B48-A6E8-A4533EF6ECE1}"/>
              </a:ext>
            </a:extLst>
          </p:cNvPr>
          <p:cNvSpPr/>
          <p:nvPr/>
        </p:nvSpPr>
        <p:spPr>
          <a:xfrm>
            <a:off x="770603" y="545691"/>
            <a:ext cx="4896772" cy="2407059"/>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buClr>
                <a:srgbClr val="8ABF5E"/>
              </a:buClr>
            </a:pPr>
            <a:endParaRPr lang="en-US" sz="2800" dirty="0"/>
          </a:p>
        </p:txBody>
      </p:sp>
    </p:spTree>
    <p:extLst>
      <p:ext uri="{BB962C8B-B14F-4D97-AF65-F5344CB8AC3E}">
        <p14:creationId xmlns:p14="http://schemas.microsoft.com/office/powerpoint/2010/main" val="3941625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1776181" y="4229700"/>
            <a:ext cx="8639636" cy="1669655"/>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180000" algn="ctr">
              <a:buClr>
                <a:srgbClr val="EF4D47"/>
              </a:buClr>
            </a:pPr>
            <a:r>
              <a:rPr lang="en-US" sz="3200" dirty="0">
                <a:latin typeface="Gill Sans MT" panose="020B0502020104020203" pitchFamily="34" charset="77"/>
              </a:rPr>
              <a:t>Microcontrollers are still too EXPENSIVE!</a:t>
            </a:r>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3"/>
          <a:stretch>
            <a:fillRect/>
          </a:stretch>
        </p:blipFill>
        <p:spPr>
          <a:xfrm>
            <a:off x="10517589" y="5899355"/>
            <a:ext cx="1674411" cy="958645"/>
          </a:xfrm>
          <a:prstGeom prst="rect">
            <a:avLst/>
          </a:prstGeom>
        </p:spPr>
      </p:pic>
      <p:pic>
        <p:nvPicPr>
          <p:cNvPr id="2" name="Picture 2" descr="BUT Logo PNG Transparent &amp;amp; SVG Vector - Freebie Supply">
            <a:extLst>
              <a:ext uri="{FF2B5EF4-FFF2-40B4-BE49-F238E27FC236}">
                <a16:creationId xmlns:a16="http://schemas.microsoft.com/office/drawing/2014/main" id="{B719E66C-1946-4908-B0BB-256D8D8640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9574" y="312412"/>
            <a:ext cx="6292850" cy="36499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UT Logo PNG Transparent &amp;amp; SVG Vector - Freebie Supply">
            <a:extLst>
              <a:ext uri="{FF2B5EF4-FFF2-40B4-BE49-F238E27FC236}">
                <a16:creationId xmlns:a16="http://schemas.microsoft.com/office/drawing/2014/main" id="{CBF52CEE-9093-4CDF-8F4B-C2891DF8E7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10757">
            <a:off x="5854699" y="-9526"/>
            <a:ext cx="6292850" cy="36499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UT Logo PNG Transparent &amp;amp; SVG Vector - Freebie Supply">
            <a:extLst>
              <a:ext uri="{FF2B5EF4-FFF2-40B4-BE49-F238E27FC236}">
                <a16:creationId xmlns:a16="http://schemas.microsoft.com/office/drawing/2014/main" id="{2534237E-4218-440B-9CCF-1164671ED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344896">
            <a:off x="-1199" y="312412"/>
            <a:ext cx="6292850" cy="364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6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1"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 calcmode="lin" valueType="num">
                                      <p:cBhvr>
                                        <p:cTn id="14" dur="500" fill="hold"/>
                                        <p:tgtEl>
                                          <p:spTgt spid="7"/>
                                        </p:tgtEl>
                                        <p:attrNameLst>
                                          <p:attrName>style.rotation</p:attrName>
                                        </p:attrNameLst>
                                      </p:cBhvr>
                                      <p:tavLst>
                                        <p:tav tm="0">
                                          <p:val>
                                            <p:fltVal val="90"/>
                                          </p:val>
                                        </p:tav>
                                        <p:tav tm="100000">
                                          <p:val>
                                            <p:fltVal val="0"/>
                                          </p:val>
                                        </p:tav>
                                      </p:tavLst>
                                    </p:anim>
                                    <p:animEffect transition="in" filter="fade">
                                      <p:cBhvr>
                                        <p:cTn id="15" dur="500"/>
                                        <p:tgtEl>
                                          <p:spTgt spid="7"/>
                                        </p:tgtEl>
                                      </p:cBhvr>
                                    </p:animEffect>
                                  </p:childTnLst>
                                </p:cTn>
                              </p:par>
                            </p:childTnLst>
                          </p:cTn>
                        </p:par>
                        <p:par>
                          <p:cTn id="16" fill="hold">
                            <p:stCondLst>
                              <p:cond delay="1000"/>
                            </p:stCondLst>
                            <p:childTnLst>
                              <p:par>
                                <p:cTn id="17" presetID="3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90"/>
                                          </p:val>
                                        </p:tav>
                                        <p:tav tm="100000">
                                          <p:val>
                                            <p:fltVal val="0"/>
                                          </p:val>
                                        </p:tav>
                                      </p:tavLst>
                                    </p:anim>
                                    <p:animEffect transition="in" filter="fade">
                                      <p:cBhvr>
                                        <p:cTn id="22" dur="500"/>
                                        <p:tgtEl>
                                          <p:spTgt spid="6"/>
                                        </p:tgtEl>
                                      </p:cBhvr>
                                    </p:animEffect>
                                  </p:childTnLst>
                                </p:cTn>
                              </p:par>
                            </p:childTnLst>
                          </p:cTn>
                        </p:par>
                        <p:par>
                          <p:cTn id="23" fill="hold">
                            <p:stCondLst>
                              <p:cond delay="1500"/>
                            </p:stCondLst>
                            <p:childTnLst>
                              <p:par>
                                <p:cTn id="24" presetID="31"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 calcmode="lin" valueType="num">
                                      <p:cBhvr>
                                        <p:cTn id="28" dur="500" fill="hold"/>
                                        <p:tgtEl>
                                          <p:spTgt spid="5"/>
                                        </p:tgtEl>
                                        <p:attrNameLst>
                                          <p:attrName>style.rotation</p:attrName>
                                        </p:attrNameLst>
                                      </p:cBhvr>
                                      <p:tavLst>
                                        <p:tav tm="0">
                                          <p:val>
                                            <p:fltVal val="90"/>
                                          </p:val>
                                        </p:tav>
                                        <p:tav tm="100000">
                                          <p:val>
                                            <p:fltVal val="0"/>
                                          </p:val>
                                        </p:tav>
                                      </p:tavLst>
                                    </p:anim>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2088</TotalTime>
  <Words>819</Words>
  <Application>Microsoft Office PowerPoint</Application>
  <PresentationFormat>Widescreen</PresentationFormat>
  <Paragraphs>155</Paragraphs>
  <Slides>24</Slides>
  <Notes>9</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Arduino IDE</vt:lpstr>
      <vt:lpstr>Microcontrollers</vt:lpstr>
      <vt:lpstr>How to choose a microcontroller?</vt:lpstr>
      <vt:lpstr>Microcontrollers</vt:lpstr>
      <vt:lpstr>PowerPoint Presentation</vt:lpstr>
      <vt:lpstr>PowerPoint Presentation</vt:lpstr>
      <vt:lpstr>Arduino</vt:lpstr>
      <vt:lpstr>PowerPoint Presentation</vt:lpstr>
      <vt:lpstr>3rd Party Microcontroller</vt:lpstr>
      <vt:lpstr>CH340 Driver</vt:lpstr>
      <vt:lpstr>Built in functions in a microcontroller</vt:lpstr>
      <vt:lpstr>Arduino Compiler</vt:lpstr>
      <vt:lpstr>PowerPoint Presentation</vt:lpstr>
      <vt:lpstr>Rules to programming</vt:lpstr>
      <vt:lpstr>Variables</vt:lpstr>
      <vt:lpstr>Other Microcontroller</vt:lpstr>
      <vt:lpstr>Serial Communication</vt:lpstr>
      <vt:lpstr>Programming microcontroller</vt:lpstr>
      <vt:lpstr>Schematics</vt:lpstr>
      <vt:lpstr>Basic symbols</vt:lpstr>
      <vt:lpstr>Hints on some circuit</vt:lpstr>
      <vt:lpstr>Activity (Blinking LED)</vt:lpstr>
      <vt:lpstr>How does it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 - Yap Boon Pin</dc:creator>
  <cp:lastModifiedBy>Student - Seow Sin Kiat</cp:lastModifiedBy>
  <cp:revision>65</cp:revision>
  <dcterms:created xsi:type="dcterms:W3CDTF">2020-12-18T06:18:51Z</dcterms:created>
  <dcterms:modified xsi:type="dcterms:W3CDTF">2021-09-29T12:47:24Z</dcterms:modified>
</cp:coreProperties>
</file>